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5"/>
  </p:notesMasterIdLst>
  <p:handoutMasterIdLst>
    <p:handoutMasterId r:id="rId16"/>
  </p:handoutMasterIdLst>
  <p:sldIdLst>
    <p:sldId id="267" r:id="rId5"/>
    <p:sldId id="256" r:id="rId6"/>
    <p:sldId id="261" r:id="rId7"/>
    <p:sldId id="262" r:id="rId8"/>
    <p:sldId id="326" r:id="rId9"/>
    <p:sldId id="263" r:id="rId10"/>
    <p:sldId id="257" r:id="rId11"/>
    <p:sldId id="260" r:id="rId12"/>
    <p:sldId id="26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81" d="100"/>
          <a:sy n="81" d="100"/>
        </p:scale>
        <p:origin x="72" y="2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285D6-B18D-4ABE-AAC1-2B11F4114FF4}"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96A702F6-2B0E-4201-8913-BE3F0762D5AB}">
      <dgm:prSet custT="1"/>
      <dgm:spPr/>
      <dgm:t>
        <a:bodyPr/>
        <a:lstStyle/>
        <a:p>
          <a:r>
            <a:rPr lang="fi-FI" sz="1700" b="1" dirty="0">
              <a:solidFill>
                <a:schemeClr val="bg1"/>
              </a:solidFill>
            </a:rPr>
            <a:t>Jäseniä kaikkiaan </a:t>
          </a:r>
        </a:p>
        <a:p>
          <a:r>
            <a:rPr lang="fi-FI" sz="3200" dirty="0">
              <a:solidFill>
                <a:schemeClr val="bg1"/>
              </a:solidFill>
            </a:rPr>
            <a:t>365</a:t>
          </a:r>
          <a:r>
            <a:rPr lang="fi-FI" sz="1700" dirty="0">
              <a:solidFill>
                <a:schemeClr val="bg1"/>
              </a:solidFill>
            </a:rPr>
            <a:t> </a:t>
          </a:r>
          <a:endParaRPr lang="en-US" sz="1700" dirty="0">
            <a:solidFill>
              <a:schemeClr val="bg1"/>
            </a:solidFill>
          </a:endParaRPr>
        </a:p>
      </dgm:t>
    </dgm:pt>
    <dgm:pt modelId="{5CBB75C2-D4F1-41C0-A560-B0BDA7A44C7A}" type="parTrans" cxnId="{6806744A-8FC4-42CE-8B0D-94AF48FD11FB}">
      <dgm:prSet/>
      <dgm:spPr/>
      <dgm:t>
        <a:bodyPr/>
        <a:lstStyle/>
        <a:p>
          <a:endParaRPr lang="en-US"/>
        </a:p>
      </dgm:t>
    </dgm:pt>
    <dgm:pt modelId="{427405EE-2436-4860-80BE-E240A8EE0C5D}" type="sibTrans" cxnId="{6806744A-8FC4-42CE-8B0D-94AF48FD11FB}">
      <dgm:prSet/>
      <dgm:spPr/>
      <dgm:t>
        <a:bodyPr/>
        <a:lstStyle/>
        <a:p>
          <a:endParaRPr lang="en-US"/>
        </a:p>
      </dgm:t>
    </dgm:pt>
    <dgm:pt modelId="{A8345C2F-C2D0-4529-AC2E-0D22892CAAD8}">
      <dgm:prSet custT="1"/>
      <dgm:spPr/>
      <dgm:t>
        <a:bodyPr/>
        <a:lstStyle/>
        <a:p>
          <a:pPr algn="ctr"/>
          <a:r>
            <a:rPr lang="fi-FI" sz="1700" b="1" dirty="0">
              <a:solidFill>
                <a:schemeClr val="bg1"/>
              </a:solidFill>
            </a:rPr>
            <a:t>Yhteisöjäseniä</a:t>
          </a:r>
          <a:r>
            <a:rPr lang="fi-FI" sz="1700" dirty="0">
              <a:solidFill>
                <a:schemeClr val="bg1"/>
              </a:solidFill>
            </a:rPr>
            <a:t>                      </a:t>
          </a:r>
        </a:p>
        <a:p>
          <a:pPr algn="ctr"/>
          <a:r>
            <a:rPr lang="fi-FI" sz="3200" dirty="0">
              <a:solidFill>
                <a:schemeClr val="bg1"/>
              </a:solidFill>
            </a:rPr>
            <a:t>26</a:t>
          </a:r>
          <a:endParaRPr lang="en-US" sz="3200" dirty="0">
            <a:solidFill>
              <a:schemeClr val="bg1"/>
            </a:solidFill>
          </a:endParaRPr>
        </a:p>
      </dgm:t>
    </dgm:pt>
    <dgm:pt modelId="{EEDAFB22-E89A-4AFB-8C97-80B43D2E0A68}" type="parTrans" cxnId="{18E30DC7-32C7-480B-BEA3-51A224334718}">
      <dgm:prSet/>
      <dgm:spPr/>
      <dgm:t>
        <a:bodyPr/>
        <a:lstStyle/>
        <a:p>
          <a:endParaRPr lang="en-US"/>
        </a:p>
      </dgm:t>
    </dgm:pt>
    <dgm:pt modelId="{1AFA9A67-5FE4-46BB-B574-92AB842D284A}" type="sibTrans" cxnId="{18E30DC7-32C7-480B-BEA3-51A224334718}">
      <dgm:prSet/>
      <dgm:spPr/>
      <dgm:t>
        <a:bodyPr/>
        <a:lstStyle/>
        <a:p>
          <a:endParaRPr lang="en-US"/>
        </a:p>
      </dgm:t>
    </dgm:pt>
    <dgm:pt modelId="{583F0C90-41AF-43EE-8350-6E0AED55DEE8}">
      <dgm:prSet custT="1"/>
      <dgm:spPr/>
      <dgm:t>
        <a:bodyPr/>
        <a:lstStyle/>
        <a:p>
          <a:r>
            <a:rPr lang="fi-FI" sz="1700" b="1" dirty="0">
              <a:solidFill>
                <a:schemeClr val="bg1"/>
              </a:solidFill>
            </a:rPr>
            <a:t>Kunniajäseniä </a:t>
          </a:r>
          <a:r>
            <a:rPr lang="fi-FI" sz="1700" dirty="0">
              <a:solidFill>
                <a:schemeClr val="bg1"/>
              </a:solidFill>
            </a:rPr>
            <a:t>	</a:t>
          </a:r>
        </a:p>
        <a:p>
          <a:r>
            <a:rPr lang="fi-FI" sz="3200" dirty="0">
              <a:solidFill>
                <a:schemeClr val="bg1"/>
              </a:solidFill>
            </a:rPr>
            <a:t>9</a:t>
          </a:r>
          <a:endParaRPr lang="en-US" sz="3200" dirty="0">
            <a:solidFill>
              <a:schemeClr val="bg1"/>
            </a:solidFill>
          </a:endParaRPr>
        </a:p>
      </dgm:t>
    </dgm:pt>
    <dgm:pt modelId="{6697C1EC-A316-448D-9963-29C1BEAE4B4F}" type="parTrans" cxnId="{B5F339F9-B54A-481D-85E0-222526DC98AF}">
      <dgm:prSet/>
      <dgm:spPr/>
      <dgm:t>
        <a:bodyPr/>
        <a:lstStyle/>
        <a:p>
          <a:endParaRPr lang="en-US"/>
        </a:p>
      </dgm:t>
    </dgm:pt>
    <dgm:pt modelId="{4AD13E7E-CD6E-4EF5-B958-8734413C5507}" type="sibTrans" cxnId="{B5F339F9-B54A-481D-85E0-222526DC98AF}">
      <dgm:prSet/>
      <dgm:spPr/>
      <dgm:t>
        <a:bodyPr/>
        <a:lstStyle/>
        <a:p>
          <a:endParaRPr lang="en-US"/>
        </a:p>
      </dgm:t>
    </dgm:pt>
    <dgm:pt modelId="{117E0FC3-34EC-4837-B92F-58ADB995636F}">
      <dgm:prSet custT="1"/>
      <dgm:spPr/>
      <dgm:t>
        <a:bodyPr/>
        <a:lstStyle/>
        <a:p>
          <a:r>
            <a:rPr lang="fi-FI" sz="1700" b="1" dirty="0">
              <a:solidFill>
                <a:schemeClr val="bg1"/>
              </a:solidFill>
            </a:rPr>
            <a:t>Laivoja</a:t>
          </a:r>
          <a:r>
            <a:rPr lang="fi-FI" sz="1700" dirty="0">
              <a:solidFill>
                <a:schemeClr val="bg1"/>
              </a:solidFill>
            </a:rPr>
            <a:t> 	                                  </a:t>
          </a:r>
        </a:p>
        <a:p>
          <a:r>
            <a:rPr lang="fi-FI" sz="2400" dirty="0">
              <a:solidFill>
                <a:schemeClr val="bg1"/>
              </a:solidFill>
            </a:rPr>
            <a:t>84 + 6 museoalusta</a:t>
          </a:r>
          <a:endParaRPr lang="en-US" sz="2400" dirty="0">
            <a:solidFill>
              <a:schemeClr val="bg1"/>
            </a:solidFill>
          </a:endParaRPr>
        </a:p>
      </dgm:t>
    </dgm:pt>
    <dgm:pt modelId="{020C651D-7537-4EB9-9451-40051D767B38}" type="parTrans" cxnId="{6D98C5D8-22E6-4D9A-943C-3FCCCD878644}">
      <dgm:prSet/>
      <dgm:spPr/>
      <dgm:t>
        <a:bodyPr/>
        <a:lstStyle/>
        <a:p>
          <a:endParaRPr lang="en-US"/>
        </a:p>
      </dgm:t>
    </dgm:pt>
    <dgm:pt modelId="{906B6C65-2A06-4254-A960-CE8D78207AE3}" type="sibTrans" cxnId="{6D98C5D8-22E6-4D9A-943C-3FCCCD878644}">
      <dgm:prSet/>
      <dgm:spPr/>
      <dgm:t>
        <a:bodyPr/>
        <a:lstStyle/>
        <a:p>
          <a:endParaRPr lang="en-US"/>
        </a:p>
      </dgm:t>
    </dgm:pt>
    <dgm:pt modelId="{30D64C9C-8BCE-4FA1-BAA5-48DC84E5A605}">
      <dgm:prSet custT="1"/>
      <dgm:spPr/>
      <dgm:t>
        <a:bodyPr/>
        <a:lstStyle/>
        <a:p>
          <a:r>
            <a:rPr lang="fi-FI" sz="1700" b="1" dirty="0">
              <a:solidFill>
                <a:schemeClr val="bg1"/>
              </a:solidFill>
            </a:rPr>
            <a:t>Tukikohtia</a:t>
          </a:r>
          <a:r>
            <a:rPr lang="fi-FI" sz="1700" dirty="0">
              <a:solidFill>
                <a:schemeClr val="bg1"/>
              </a:solidFill>
            </a:rPr>
            <a:t>  </a:t>
          </a:r>
        </a:p>
        <a:p>
          <a:r>
            <a:rPr lang="fi-FI" sz="1700" dirty="0">
              <a:solidFill>
                <a:schemeClr val="bg1"/>
              </a:solidFill>
            </a:rPr>
            <a:t>                                                  </a:t>
          </a:r>
          <a:r>
            <a:rPr lang="fi-FI" sz="1800" dirty="0">
              <a:solidFill>
                <a:schemeClr val="bg1"/>
              </a:solidFill>
            </a:rPr>
            <a:t>Laukansaari ja Suolahti </a:t>
          </a:r>
          <a:endParaRPr lang="en-US" sz="1800" dirty="0">
            <a:solidFill>
              <a:schemeClr val="bg1"/>
            </a:solidFill>
          </a:endParaRPr>
        </a:p>
      </dgm:t>
    </dgm:pt>
    <dgm:pt modelId="{2409F125-0229-4144-A754-7C45ADBA0B3B}" type="parTrans" cxnId="{F27DA286-190B-413C-9642-51458E9B847D}">
      <dgm:prSet/>
      <dgm:spPr/>
      <dgm:t>
        <a:bodyPr/>
        <a:lstStyle/>
        <a:p>
          <a:endParaRPr lang="en-US"/>
        </a:p>
      </dgm:t>
    </dgm:pt>
    <dgm:pt modelId="{DF2E5C4B-5F58-40EC-BCFF-AD1EBB6768DB}" type="sibTrans" cxnId="{F27DA286-190B-413C-9642-51458E9B847D}">
      <dgm:prSet/>
      <dgm:spPr/>
      <dgm:t>
        <a:bodyPr/>
        <a:lstStyle/>
        <a:p>
          <a:endParaRPr lang="en-US"/>
        </a:p>
      </dgm:t>
    </dgm:pt>
    <dgm:pt modelId="{48DFD5EB-5EF7-4F35-8C85-D338A50F0B66}">
      <dgm:prSet custT="1"/>
      <dgm:spPr/>
      <dgm:t>
        <a:bodyPr/>
        <a:lstStyle/>
        <a:p>
          <a:r>
            <a:rPr lang="fi-FI" sz="1700" b="1" dirty="0">
              <a:solidFill>
                <a:schemeClr val="bg1"/>
              </a:solidFill>
            </a:rPr>
            <a:t>Varastotiloja</a:t>
          </a:r>
        </a:p>
        <a:p>
          <a:r>
            <a:rPr lang="fi-FI" sz="1700" dirty="0">
              <a:solidFill>
                <a:schemeClr val="bg1"/>
              </a:solidFill>
            </a:rPr>
            <a:t> </a:t>
          </a:r>
          <a:r>
            <a:rPr lang="fi-FI" sz="2000" dirty="0">
              <a:solidFill>
                <a:schemeClr val="bg1"/>
              </a:solidFill>
            </a:rPr>
            <a:t>Laitaatsilta ja Kanavansuun telakka   </a:t>
          </a:r>
          <a:endParaRPr lang="en-US" sz="2000" dirty="0">
            <a:solidFill>
              <a:schemeClr val="bg1"/>
            </a:solidFill>
          </a:endParaRPr>
        </a:p>
      </dgm:t>
    </dgm:pt>
    <dgm:pt modelId="{2CA4E1DC-D481-49B5-99A3-54381F86212A}" type="parTrans" cxnId="{569CBC13-E81C-40FE-9A95-BA7F34D3E6FB}">
      <dgm:prSet/>
      <dgm:spPr/>
      <dgm:t>
        <a:bodyPr/>
        <a:lstStyle/>
        <a:p>
          <a:endParaRPr lang="en-US"/>
        </a:p>
      </dgm:t>
    </dgm:pt>
    <dgm:pt modelId="{95046721-8A01-4660-82A6-15307ECB96E9}" type="sibTrans" cxnId="{569CBC13-E81C-40FE-9A95-BA7F34D3E6FB}">
      <dgm:prSet/>
      <dgm:spPr/>
      <dgm:t>
        <a:bodyPr/>
        <a:lstStyle/>
        <a:p>
          <a:endParaRPr lang="en-US"/>
        </a:p>
      </dgm:t>
    </dgm:pt>
    <dgm:pt modelId="{A68642D0-FB22-4908-BE47-7B3368061054}">
      <dgm:prSet custT="1"/>
      <dgm:spPr/>
      <dgm:t>
        <a:bodyPr/>
        <a:lstStyle/>
        <a:p>
          <a:r>
            <a:rPr lang="fi-FI" sz="1700" b="1" dirty="0">
              <a:solidFill>
                <a:schemeClr val="bg1"/>
              </a:solidFill>
            </a:rPr>
            <a:t>Omakatsastustoiminta </a:t>
          </a:r>
          <a:r>
            <a:rPr lang="fi-FI" sz="1700" dirty="0">
              <a:solidFill>
                <a:schemeClr val="bg1"/>
              </a:solidFill>
            </a:rPr>
            <a:t>            </a:t>
          </a:r>
        </a:p>
        <a:p>
          <a:r>
            <a:rPr lang="fi-FI" sz="1800" dirty="0">
              <a:solidFill>
                <a:schemeClr val="bg1"/>
              </a:solidFill>
            </a:rPr>
            <a:t>Seura katsastaa 2/3 aluksista  </a:t>
          </a:r>
          <a:endParaRPr lang="en-US" sz="1800" dirty="0">
            <a:solidFill>
              <a:schemeClr val="bg1"/>
            </a:solidFill>
          </a:endParaRPr>
        </a:p>
      </dgm:t>
    </dgm:pt>
    <dgm:pt modelId="{2DB95FD6-22A8-4162-A763-E863AB3C8E38}" type="parTrans" cxnId="{B95D1522-9874-4937-AB33-D1FB818FC9E1}">
      <dgm:prSet/>
      <dgm:spPr/>
      <dgm:t>
        <a:bodyPr/>
        <a:lstStyle/>
        <a:p>
          <a:endParaRPr lang="en-US"/>
        </a:p>
      </dgm:t>
    </dgm:pt>
    <dgm:pt modelId="{40CA70F5-CA45-4805-A9C5-F4FDF7988DFD}" type="sibTrans" cxnId="{B95D1522-9874-4937-AB33-D1FB818FC9E1}">
      <dgm:prSet/>
      <dgm:spPr/>
      <dgm:t>
        <a:bodyPr/>
        <a:lstStyle/>
        <a:p>
          <a:endParaRPr lang="en-US"/>
        </a:p>
      </dgm:t>
    </dgm:pt>
    <dgm:pt modelId="{85E9CA0A-F0BB-4225-A1F7-9CE301498AA2}">
      <dgm:prSet custT="1"/>
      <dgm:spPr/>
      <dgm:t>
        <a:bodyPr/>
        <a:lstStyle/>
        <a:p>
          <a:pPr algn="ctr"/>
          <a:r>
            <a:rPr lang="fi-FI" sz="1800" b="1" dirty="0">
              <a:solidFill>
                <a:schemeClr val="bg1"/>
              </a:solidFill>
            </a:rPr>
            <a:t>Katsastajia</a:t>
          </a:r>
        </a:p>
        <a:p>
          <a:pPr algn="ctr"/>
          <a:r>
            <a:rPr lang="fi-FI" sz="2600" dirty="0">
              <a:solidFill>
                <a:schemeClr val="bg1"/>
              </a:solidFill>
            </a:rPr>
            <a:t>  </a:t>
          </a:r>
          <a:r>
            <a:rPr lang="fi-FI" sz="2000" dirty="0">
              <a:solidFill>
                <a:schemeClr val="bg1"/>
              </a:solidFill>
            </a:rPr>
            <a:t>sertifioituja  10                                </a:t>
          </a:r>
          <a:endParaRPr lang="en-US" sz="2000" dirty="0">
            <a:solidFill>
              <a:schemeClr val="bg1"/>
            </a:solidFill>
          </a:endParaRPr>
        </a:p>
      </dgm:t>
    </dgm:pt>
    <dgm:pt modelId="{AA60A87E-EB4B-4BCD-9FC4-E54B1D969569}" type="parTrans" cxnId="{F8DCE196-E597-47F1-9E73-673F8EC77CDA}">
      <dgm:prSet/>
      <dgm:spPr/>
      <dgm:t>
        <a:bodyPr/>
        <a:lstStyle/>
        <a:p>
          <a:endParaRPr lang="en-US"/>
        </a:p>
      </dgm:t>
    </dgm:pt>
    <dgm:pt modelId="{F93DC12E-AD3C-46C5-9D31-750AA76F7534}" type="sibTrans" cxnId="{F8DCE196-E597-47F1-9E73-673F8EC77CDA}">
      <dgm:prSet/>
      <dgm:spPr/>
      <dgm:t>
        <a:bodyPr/>
        <a:lstStyle/>
        <a:p>
          <a:endParaRPr lang="en-US"/>
        </a:p>
      </dgm:t>
    </dgm:pt>
    <dgm:pt modelId="{A24861B6-741A-4F7F-B59B-41B1F69478FE}" type="pres">
      <dgm:prSet presAssocID="{52E285D6-B18D-4ABE-AAC1-2B11F4114FF4}" presName="diagram" presStyleCnt="0">
        <dgm:presLayoutVars>
          <dgm:dir/>
          <dgm:resizeHandles val="exact"/>
        </dgm:presLayoutVars>
      </dgm:prSet>
      <dgm:spPr/>
    </dgm:pt>
    <dgm:pt modelId="{BA9A4BF0-7846-4AE9-8665-4CBF938551F2}" type="pres">
      <dgm:prSet presAssocID="{96A702F6-2B0E-4201-8913-BE3F0762D5AB}" presName="node" presStyleLbl="node1" presStyleIdx="0" presStyleCnt="8">
        <dgm:presLayoutVars>
          <dgm:bulletEnabled val="1"/>
        </dgm:presLayoutVars>
      </dgm:prSet>
      <dgm:spPr/>
    </dgm:pt>
    <dgm:pt modelId="{3A748309-6EBD-4569-8666-7DC2F0A03F52}" type="pres">
      <dgm:prSet presAssocID="{427405EE-2436-4860-80BE-E240A8EE0C5D}" presName="sibTrans" presStyleCnt="0"/>
      <dgm:spPr/>
    </dgm:pt>
    <dgm:pt modelId="{53BCE6AA-ED45-4A3A-B40A-D1C50E2FC0D4}" type="pres">
      <dgm:prSet presAssocID="{A8345C2F-C2D0-4529-AC2E-0D22892CAAD8}" presName="node" presStyleLbl="node1" presStyleIdx="1" presStyleCnt="8">
        <dgm:presLayoutVars>
          <dgm:bulletEnabled val="1"/>
        </dgm:presLayoutVars>
      </dgm:prSet>
      <dgm:spPr/>
    </dgm:pt>
    <dgm:pt modelId="{15337A35-5764-4DD8-AAF8-275F8B73F005}" type="pres">
      <dgm:prSet presAssocID="{1AFA9A67-5FE4-46BB-B574-92AB842D284A}" presName="sibTrans" presStyleCnt="0"/>
      <dgm:spPr/>
    </dgm:pt>
    <dgm:pt modelId="{ABCF3B69-B9F5-46E5-B2F6-A98FA9E71893}" type="pres">
      <dgm:prSet presAssocID="{583F0C90-41AF-43EE-8350-6E0AED55DEE8}" presName="node" presStyleLbl="node1" presStyleIdx="2" presStyleCnt="8">
        <dgm:presLayoutVars>
          <dgm:bulletEnabled val="1"/>
        </dgm:presLayoutVars>
      </dgm:prSet>
      <dgm:spPr/>
    </dgm:pt>
    <dgm:pt modelId="{0866194B-F4C6-48E8-94FB-6DDFAD379BC6}" type="pres">
      <dgm:prSet presAssocID="{4AD13E7E-CD6E-4EF5-B958-8734413C5507}" presName="sibTrans" presStyleCnt="0"/>
      <dgm:spPr/>
    </dgm:pt>
    <dgm:pt modelId="{8771DC6B-DA13-4F32-88AA-3D4DCEA18B9C}" type="pres">
      <dgm:prSet presAssocID="{117E0FC3-34EC-4837-B92F-58ADB995636F}" presName="node" presStyleLbl="node1" presStyleIdx="3" presStyleCnt="8">
        <dgm:presLayoutVars>
          <dgm:bulletEnabled val="1"/>
        </dgm:presLayoutVars>
      </dgm:prSet>
      <dgm:spPr/>
    </dgm:pt>
    <dgm:pt modelId="{66F944DC-EC13-4349-83F7-4240CA4B4C4A}" type="pres">
      <dgm:prSet presAssocID="{906B6C65-2A06-4254-A960-CE8D78207AE3}" presName="sibTrans" presStyleCnt="0"/>
      <dgm:spPr/>
    </dgm:pt>
    <dgm:pt modelId="{E0AA1C0C-833E-41AF-81B8-E9F441D4D9B3}" type="pres">
      <dgm:prSet presAssocID="{30D64C9C-8BCE-4FA1-BAA5-48DC84E5A605}" presName="node" presStyleLbl="node1" presStyleIdx="4" presStyleCnt="8">
        <dgm:presLayoutVars>
          <dgm:bulletEnabled val="1"/>
        </dgm:presLayoutVars>
      </dgm:prSet>
      <dgm:spPr/>
    </dgm:pt>
    <dgm:pt modelId="{AD51C0B2-641A-46EE-AE77-6AD87F296BB3}" type="pres">
      <dgm:prSet presAssocID="{DF2E5C4B-5F58-40EC-BCFF-AD1EBB6768DB}" presName="sibTrans" presStyleCnt="0"/>
      <dgm:spPr/>
    </dgm:pt>
    <dgm:pt modelId="{A992A79F-DAC3-47EB-AF22-F84F8E78B3B5}" type="pres">
      <dgm:prSet presAssocID="{48DFD5EB-5EF7-4F35-8C85-D338A50F0B66}" presName="node" presStyleLbl="node1" presStyleIdx="5" presStyleCnt="8">
        <dgm:presLayoutVars>
          <dgm:bulletEnabled val="1"/>
        </dgm:presLayoutVars>
      </dgm:prSet>
      <dgm:spPr/>
    </dgm:pt>
    <dgm:pt modelId="{68E69B03-99CB-416B-B3DB-482A37C94BF5}" type="pres">
      <dgm:prSet presAssocID="{95046721-8A01-4660-82A6-15307ECB96E9}" presName="sibTrans" presStyleCnt="0"/>
      <dgm:spPr/>
    </dgm:pt>
    <dgm:pt modelId="{FE0E98F8-C36B-4BF5-81BA-662549B380C2}" type="pres">
      <dgm:prSet presAssocID="{A68642D0-FB22-4908-BE47-7B3368061054}" presName="node" presStyleLbl="node1" presStyleIdx="6" presStyleCnt="8">
        <dgm:presLayoutVars>
          <dgm:bulletEnabled val="1"/>
        </dgm:presLayoutVars>
      </dgm:prSet>
      <dgm:spPr/>
    </dgm:pt>
    <dgm:pt modelId="{382CFAD6-172D-428F-807D-9E2FAEBC8CF4}" type="pres">
      <dgm:prSet presAssocID="{40CA70F5-CA45-4805-A9C5-F4FDF7988DFD}" presName="sibTrans" presStyleCnt="0"/>
      <dgm:spPr/>
    </dgm:pt>
    <dgm:pt modelId="{F8C2FBC2-0EB4-40EC-99DF-E082052D7E8B}" type="pres">
      <dgm:prSet presAssocID="{85E9CA0A-F0BB-4225-A1F7-9CE301498AA2}" presName="node" presStyleLbl="node1" presStyleIdx="7" presStyleCnt="8">
        <dgm:presLayoutVars>
          <dgm:bulletEnabled val="1"/>
        </dgm:presLayoutVars>
      </dgm:prSet>
      <dgm:spPr/>
    </dgm:pt>
  </dgm:ptLst>
  <dgm:cxnLst>
    <dgm:cxn modelId="{569CBC13-E81C-40FE-9A95-BA7F34D3E6FB}" srcId="{52E285D6-B18D-4ABE-AAC1-2B11F4114FF4}" destId="{48DFD5EB-5EF7-4F35-8C85-D338A50F0B66}" srcOrd="5" destOrd="0" parTransId="{2CA4E1DC-D481-49B5-99A3-54381F86212A}" sibTransId="{95046721-8A01-4660-82A6-15307ECB96E9}"/>
    <dgm:cxn modelId="{B95D1522-9874-4937-AB33-D1FB818FC9E1}" srcId="{52E285D6-B18D-4ABE-AAC1-2B11F4114FF4}" destId="{A68642D0-FB22-4908-BE47-7B3368061054}" srcOrd="6" destOrd="0" parTransId="{2DB95FD6-22A8-4162-A763-E863AB3C8E38}" sibTransId="{40CA70F5-CA45-4805-A9C5-F4FDF7988DFD}"/>
    <dgm:cxn modelId="{6806744A-8FC4-42CE-8B0D-94AF48FD11FB}" srcId="{52E285D6-B18D-4ABE-AAC1-2B11F4114FF4}" destId="{96A702F6-2B0E-4201-8913-BE3F0762D5AB}" srcOrd="0" destOrd="0" parTransId="{5CBB75C2-D4F1-41C0-A560-B0BDA7A44C7A}" sibTransId="{427405EE-2436-4860-80BE-E240A8EE0C5D}"/>
    <dgm:cxn modelId="{C5571B82-826D-4328-B9FE-D7F80A35AD5D}" type="presOf" srcId="{A68642D0-FB22-4908-BE47-7B3368061054}" destId="{FE0E98F8-C36B-4BF5-81BA-662549B380C2}" srcOrd="0" destOrd="0" presId="urn:microsoft.com/office/officeart/2005/8/layout/default"/>
    <dgm:cxn modelId="{F27DA286-190B-413C-9642-51458E9B847D}" srcId="{52E285D6-B18D-4ABE-AAC1-2B11F4114FF4}" destId="{30D64C9C-8BCE-4FA1-BAA5-48DC84E5A605}" srcOrd="4" destOrd="0" parTransId="{2409F125-0229-4144-A754-7C45ADBA0B3B}" sibTransId="{DF2E5C4B-5F58-40EC-BCFF-AD1EBB6768DB}"/>
    <dgm:cxn modelId="{F8DCE196-E597-47F1-9E73-673F8EC77CDA}" srcId="{52E285D6-B18D-4ABE-AAC1-2B11F4114FF4}" destId="{85E9CA0A-F0BB-4225-A1F7-9CE301498AA2}" srcOrd="7" destOrd="0" parTransId="{AA60A87E-EB4B-4BCD-9FC4-E54B1D969569}" sibTransId="{F93DC12E-AD3C-46C5-9D31-750AA76F7534}"/>
    <dgm:cxn modelId="{1C995E9D-D842-48F8-9935-D48C67FE0BF8}" type="presOf" srcId="{583F0C90-41AF-43EE-8350-6E0AED55DEE8}" destId="{ABCF3B69-B9F5-46E5-B2F6-A98FA9E71893}" srcOrd="0" destOrd="0" presId="urn:microsoft.com/office/officeart/2005/8/layout/default"/>
    <dgm:cxn modelId="{A24A54A0-C298-4AAA-8F04-DB4188030E0A}" type="presOf" srcId="{85E9CA0A-F0BB-4225-A1F7-9CE301498AA2}" destId="{F8C2FBC2-0EB4-40EC-99DF-E082052D7E8B}" srcOrd="0" destOrd="0" presId="urn:microsoft.com/office/officeart/2005/8/layout/default"/>
    <dgm:cxn modelId="{0FA1A5B2-B50B-4FC2-812A-C6799EF2A26E}" type="presOf" srcId="{A8345C2F-C2D0-4529-AC2E-0D22892CAAD8}" destId="{53BCE6AA-ED45-4A3A-B40A-D1C50E2FC0D4}" srcOrd="0" destOrd="0" presId="urn:microsoft.com/office/officeart/2005/8/layout/default"/>
    <dgm:cxn modelId="{27607AB9-4067-49EC-82F7-F65886F985F9}" type="presOf" srcId="{48DFD5EB-5EF7-4F35-8C85-D338A50F0B66}" destId="{A992A79F-DAC3-47EB-AF22-F84F8E78B3B5}" srcOrd="0" destOrd="0" presId="urn:microsoft.com/office/officeart/2005/8/layout/default"/>
    <dgm:cxn modelId="{18E30DC7-32C7-480B-BEA3-51A224334718}" srcId="{52E285D6-B18D-4ABE-AAC1-2B11F4114FF4}" destId="{A8345C2F-C2D0-4529-AC2E-0D22892CAAD8}" srcOrd="1" destOrd="0" parTransId="{EEDAFB22-E89A-4AFB-8C97-80B43D2E0A68}" sibTransId="{1AFA9A67-5FE4-46BB-B574-92AB842D284A}"/>
    <dgm:cxn modelId="{6D98C5D8-22E6-4D9A-943C-3FCCCD878644}" srcId="{52E285D6-B18D-4ABE-AAC1-2B11F4114FF4}" destId="{117E0FC3-34EC-4837-B92F-58ADB995636F}" srcOrd="3" destOrd="0" parTransId="{020C651D-7537-4EB9-9451-40051D767B38}" sibTransId="{906B6C65-2A06-4254-A960-CE8D78207AE3}"/>
    <dgm:cxn modelId="{44AB30DB-AF49-44F3-AB37-45ADB47317A9}" type="presOf" srcId="{30D64C9C-8BCE-4FA1-BAA5-48DC84E5A605}" destId="{E0AA1C0C-833E-41AF-81B8-E9F441D4D9B3}" srcOrd="0" destOrd="0" presId="urn:microsoft.com/office/officeart/2005/8/layout/default"/>
    <dgm:cxn modelId="{A9A1CEE1-F54A-4889-B483-35979CB4E224}" type="presOf" srcId="{52E285D6-B18D-4ABE-AAC1-2B11F4114FF4}" destId="{A24861B6-741A-4F7F-B59B-41B1F69478FE}" srcOrd="0" destOrd="0" presId="urn:microsoft.com/office/officeart/2005/8/layout/default"/>
    <dgm:cxn modelId="{6E339BEF-57CE-4460-A63F-FB3FCF150A8C}" type="presOf" srcId="{117E0FC3-34EC-4837-B92F-58ADB995636F}" destId="{8771DC6B-DA13-4F32-88AA-3D4DCEA18B9C}" srcOrd="0" destOrd="0" presId="urn:microsoft.com/office/officeart/2005/8/layout/default"/>
    <dgm:cxn modelId="{B5F339F9-B54A-481D-85E0-222526DC98AF}" srcId="{52E285D6-B18D-4ABE-AAC1-2B11F4114FF4}" destId="{583F0C90-41AF-43EE-8350-6E0AED55DEE8}" srcOrd="2" destOrd="0" parTransId="{6697C1EC-A316-448D-9963-29C1BEAE4B4F}" sibTransId="{4AD13E7E-CD6E-4EF5-B958-8734413C5507}"/>
    <dgm:cxn modelId="{C9853AFB-392A-43C6-A0A2-AD083917B911}" type="presOf" srcId="{96A702F6-2B0E-4201-8913-BE3F0762D5AB}" destId="{BA9A4BF0-7846-4AE9-8665-4CBF938551F2}" srcOrd="0" destOrd="0" presId="urn:microsoft.com/office/officeart/2005/8/layout/default"/>
    <dgm:cxn modelId="{30591483-3E3B-4071-B568-F12118684CF7}" type="presParOf" srcId="{A24861B6-741A-4F7F-B59B-41B1F69478FE}" destId="{BA9A4BF0-7846-4AE9-8665-4CBF938551F2}" srcOrd="0" destOrd="0" presId="urn:microsoft.com/office/officeart/2005/8/layout/default"/>
    <dgm:cxn modelId="{2790DDDF-EF62-4202-8F77-78B0E7D9364C}" type="presParOf" srcId="{A24861B6-741A-4F7F-B59B-41B1F69478FE}" destId="{3A748309-6EBD-4569-8666-7DC2F0A03F52}" srcOrd="1" destOrd="0" presId="urn:microsoft.com/office/officeart/2005/8/layout/default"/>
    <dgm:cxn modelId="{35EC1713-CA2D-4278-95E0-20020B691568}" type="presParOf" srcId="{A24861B6-741A-4F7F-B59B-41B1F69478FE}" destId="{53BCE6AA-ED45-4A3A-B40A-D1C50E2FC0D4}" srcOrd="2" destOrd="0" presId="urn:microsoft.com/office/officeart/2005/8/layout/default"/>
    <dgm:cxn modelId="{3142B384-E1B2-4DE2-81B9-94BEDC03CE09}" type="presParOf" srcId="{A24861B6-741A-4F7F-B59B-41B1F69478FE}" destId="{15337A35-5764-4DD8-AAF8-275F8B73F005}" srcOrd="3" destOrd="0" presId="urn:microsoft.com/office/officeart/2005/8/layout/default"/>
    <dgm:cxn modelId="{9EED0EE0-5061-4DFC-AE6D-880F5BE91027}" type="presParOf" srcId="{A24861B6-741A-4F7F-B59B-41B1F69478FE}" destId="{ABCF3B69-B9F5-46E5-B2F6-A98FA9E71893}" srcOrd="4" destOrd="0" presId="urn:microsoft.com/office/officeart/2005/8/layout/default"/>
    <dgm:cxn modelId="{ADC36400-79E5-4858-9BF6-0840B1DFEB7C}" type="presParOf" srcId="{A24861B6-741A-4F7F-B59B-41B1F69478FE}" destId="{0866194B-F4C6-48E8-94FB-6DDFAD379BC6}" srcOrd="5" destOrd="0" presId="urn:microsoft.com/office/officeart/2005/8/layout/default"/>
    <dgm:cxn modelId="{EFBE68D0-42E7-40DD-9243-898891BDBC97}" type="presParOf" srcId="{A24861B6-741A-4F7F-B59B-41B1F69478FE}" destId="{8771DC6B-DA13-4F32-88AA-3D4DCEA18B9C}" srcOrd="6" destOrd="0" presId="urn:microsoft.com/office/officeart/2005/8/layout/default"/>
    <dgm:cxn modelId="{18C5611E-B7B6-497D-9A47-3FF4229256F7}" type="presParOf" srcId="{A24861B6-741A-4F7F-B59B-41B1F69478FE}" destId="{66F944DC-EC13-4349-83F7-4240CA4B4C4A}" srcOrd="7" destOrd="0" presId="urn:microsoft.com/office/officeart/2005/8/layout/default"/>
    <dgm:cxn modelId="{D4457AE5-1B18-41A0-A3FC-C04CC0CAC07E}" type="presParOf" srcId="{A24861B6-741A-4F7F-B59B-41B1F69478FE}" destId="{E0AA1C0C-833E-41AF-81B8-E9F441D4D9B3}" srcOrd="8" destOrd="0" presId="urn:microsoft.com/office/officeart/2005/8/layout/default"/>
    <dgm:cxn modelId="{E43CF77B-FDFB-4E0B-ABD2-DD9AA941C4AD}" type="presParOf" srcId="{A24861B6-741A-4F7F-B59B-41B1F69478FE}" destId="{AD51C0B2-641A-46EE-AE77-6AD87F296BB3}" srcOrd="9" destOrd="0" presId="urn:microsoft.com/office/officeart/2005/8/layout/default"/>
    <dgm:cxn modelId="{19866BA4-1F81-48F6-8CD5-0824968F347D}" type="presParOf" srcId="{A24861B6-741A-4F7F-B59B-41B1F69478FE}" destId="{A992A79F-DAC3-47EB-AF22-F84F8E78B3B5}" srcOrd="10" destOrd="0" presId="urn:microsoft.com/office/officeart/2005/8/layout/default"/>
    <dgm:cxn modelId="{6A7D2684-A640-43A9-91A1-0BC800A5DB95}" type="presParOf" srcId="{A24861B6-741A-4F7F-B59B-41B1F69478FE}" destId="{68E69B03-99CB-416B-B3DB-482A37C94BF5}" srcOrd="11" destOrd="0" presId="urn:microsoft.com/office/officeart/2005/8/layout/default"/>
    <dgm:cxn modelId="{584656D8-A9F3-4619-B522-5BF814B112F0}" type="presParOf" srcId="{A24861B6-741A-4F7F-B59B-41B1F69478FE}" destId="{FE0E98F8-C36B-4BF5-81BA-662549B380C2}" srcOrd="12" destOrd="0" presId="urn:microsoft.com/office/officeart/2005/8/layout/default"/>
    <dgm:cxn modelId="{AB52238F-0CEC-4485-B8B1-B468773472CA}" type="presParOf" srcId="{A24861B6-741A-4F7F-B59B-41B1F69478FE}" destId="{382CFAD6-172D-428F-807D-9E2FAEBC8CF4}" srcOrd="13" destOrd="0" presId="urn:microsoft.com/office/officeart/2005/8/layout/default"/>
    <dgm:cxn modelId="{4CDF94BC-A801-462D-8615-89930D7A35CC}" type="presParOf" srcId="{A24861B6-741A-4F7F-B59B-41B1F69478FE}" destId="{F8C2FBC2-0EB4-40EC-99DF-E082052D7E8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A4BF0-7846-4AE9-8665-4CBF938551F2}">
      <dsp:nvSpPr>
        <dsp:cNvPr id="0" name=""/>
        <dsp:cNvSpPr/>
      </dsp:nvSpPr>
      <dsp:spPr>
        <a:xfrm>
          <a:off x="2997" y="629722"/>
          <a:ext cx="2378378" cy="1427027"/>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Jäseniä kaikkiaan </a:t>
          </a:r>
        </a:p>
        <a:p>
          <a:pPr marL="0" lvl="0" indent="0" algn="ctr" defTabSz="755650">
            <a:lnSpc>
              <a:spcPct val="90000"/>
            </a:lnSpc>
            <a:spcBef>
              <a:spcPct val="0"/>
            </a:spcBef>
            <a:spcAft>
              <a:spcPct val="35000"/>
            </a:spcAft>
            <a:buNone/>
          </a:pPr>
          <a:r>
            <a:rPr lang="fi-FI" sz="3200" kern="1200" dirty="0">
              <a:solidFill>
                <a:schemeClr val="bg1"/>
              </a:solidFill>
            </a:rPr>
            <a:t>365</a:t>
          </a:r>
          <a:r>
            <a:rPr lang="fi-FI" sz="1700" kern="1200" dirty="0">
              <a:solidFill>
                <a:schemeClr val="bg1"/>
              </a:solidFill>
            </a:rPr>
            <a:t> </a:t>
          </a:r>
          <a:endParaRPr lang="en-US" sz="1700" kern="1200" dirty="0">
            <a:solidFill>
              <a:schemeClr val="bg1"/>
            </a:solidFill>
          </a:endParaRPr>
        </a:p>
      </dsp:txBody>
      <dsp:txXfrm>
        <a:off x="2997" y="629722"/>
        <a:ext cx="2378378" cy="1427027"/>
      </dsp:txXfrm>
    </dsp:sp>
    <dsp:sp modelId="{53BCE6AA-ED45-4A3A-B40A-D1C50E2FC0D4}">
      <dsp:nvSpPr>
        <dsp:cNvPr id="0" name=""/>
        <dsp:cNvSpPr/>
      </dsp:nvSpPr>
      <dsp:spPr>
        <a:xfrm>
          <a:off x="2619214" y="629722"/>
          <a:ext cx="2378378" cy="1427027"/>
        </a:xfrm>
        <a:prstGeom prst="rect">
          <a:avLst/>
        </a:prstGeom>
        <a:gradFill rotWithShape="0">
          <a:gsLst>
            <a:gs pos="0">
              <a:schemeClr val="accent2">
                <a:hueOff val="-190261"/>
                <a:satOff val="-84"/>
                <a:lumOff val="224"/>
                <a:alphaOff val="0"/>
                <a:shade val="85000"/>
                <a:satMod val="130000"/>
              </a:schemeClr>
            </a:gs>
            <a:gs pos="34000">
              <a:schemeClr val="accent2">
                <a:hueOff val="-190261"/>
                <a:satOff val="-84"/>
                <a:lumOff val="224"/>
                <a:alphaOff val="0"/>
                <a:shade val="87000"/>
                <a:satMod val="125000"/>
              </a:schemeClr>
            </a:gs>
            <a:gs pos="70000">
              <a:schemeClr val="accent2">
                <a:hueOff val="-190261"/>
                <a:satOff val="-84"/>
                <a:lumOff val="224"/>
                <a:alphaOff val="0"/>
                <a:tint val="100000"/>
                <a:shade val="90000"/>
                <a:satMod val="130000"/>
              </a:schemeClr>
            </a:gs>
            <a:gs pos="100000">
              <a:schemeClr val="accent2">
                <a:hueOff val="-190261"/>
                <a:satOff val="-84"/>
                <a:lumOff val="22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Yhteisöjäseniä</a:t>
          </a:r>
          <a:r>
            <a:rPr lang="fi-FI" sz="1700" kern="1200" dirty="0">
              <a:solidFill>
                <a:schemeClr val="bg1"/>
              </a:solidFill>
            </a:rPr>
            <a:t>                      </a:t>
          </a:r>
        </a:p>
        <a:p>
          <a:pPr marL="0" lvl="0" indent="0" algn="ctr" defTabSz="755650">
            <a:lnSpc>
              <a:spcPct val="90000"/>
            </a:lnSpc>
            <a:spcBef>
              <a:spcPct val="0"/>
            </a:spcBef>
            <a:spcAft>
              <a:spcPct val="35000"/>
            </a:spcAft>
            <a:buNone/>
          </a:pPr>
          <a:r>
            <a:rPr lang="fi-FI" sz="3200" kern="1200" dirty="0">
              <a:solidFill>
                <a:schemeClr val="bg1"/>
              </a:solidFill>
            </a:rPr>
            <a:t>26</a:t>
          </a:r>
          <a:endParaRPr lang="en-US" sz="3200" kern="1200" dirty="0">
            <a:solidFill>
              <a:schemeClr val="bg1"/>
            </a:solidFill>
          </a:endParaRPr>
        </a:p>
      </dsp:txBody>
      <dsp:txXfrm>
        <a:off x="2619214" y="629722"/>
        <a:ext cx="2378378" cy="1427027"/>
      </dsp:txXfrm>
    </dsp:sp>
    <dsp:sp modelId="{ABCF3B69-B9F5-46E5-B2F6-A98FA9E71893}">
      <dsp:nvSpPr>
        <dsp:cNvPr id="0" name=""/>
        <dsp:cNvSpPr/>
      </dsp:nvSpPr>
      <dsp:spPr>
        <a:xfrm>
          <a:off x="5235431" y="629722"/>
          <a:ext cx="2378378" cy="1427027"/>
        </a:xfrm>
        <a:prstGeom prst="rect">
          <a:avLst/>
        </a:prstGeom>
        <a:gradFill rotWithShape="0">
          <a:gsLst>
            <a:gs pos="0">
              <a:schemeClr val="accent2">
                <a:hueOff val="-380521"/>
                <a:satOff val="-167"/>
                <a:lumOff val="448"/>
                <a:alphaOff val="0"/>
                <a:shade val="85000"/>
                <a:satMod val="130000"/>
              </a:schemeClr>
            </a:gs>
            <a:gs pos="34000">
              <a:schemeClr val="accent2">
                <a:hueOff val="-380521"/>
                <a:satOff val="-167"/>
                <a:lumOff val="448"/>
                <a:alphaOff val="0"/>
                <a:shade val="87000"/>
                <a:satMod val="125000"/>
              </a:schemeClr>
            </a:gs>
            <a:gs pos="70000">
              <a:schemeClr val="accent2">
                <a:hueOff val="-380521"/>
                <a:satOff val="-167"/>
                <a:lumOff val="448"/>
                <a:alphaOff val="0"/>
                <a:tint val="100000"/>
                <a:shade val="90000"/>
                <a:satMod val="130000"/>
              </a:schemeClr>
            </a:gs>
            <a:gs pos="100000">
              <a:schemeClr val="accent2">
                <a:hueOff val="-380521"/>
                <a:satOff val="-167"/>
                <a:lumOff val="44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Kunniajäseniä </a:t>
          </a:r>
          <a:r>
            <a:rPr lang="fi-FI" sz="1700" kern="1200" dirty="0">
              <a:solidFill>
                <a:schemeClr val="bg1"/>
              </a:solidFill>
            </a:rPr>
            <a:t>	</a:t>
          </a:r>
        </a:p>
        <a:p>
          <a:pPr marL="0" lvl="0" indent="0" algn="ctr" defTabSz="755650">
            <a:lnSpc>
              <a:spcPct val="90000"/>
            </a:lnSpc>
            <a:spcBef>
              <a:spcPct val="0"/>
            </a:spcBef>
            <a:spcAft>
              <a:spcPct val="35000"/>
            </a:spcAft>
            <a:buNone/>
          </a:pPr>
          <a:r>
            <a:rPr lang="fi-FI" sz="3200" kern="1200" dirty="0">
              <a:solidFill>
                <a:schemeClr val="bg1"/>
              </a:solidFill>
            </a:rPr>
            <a:t>9</a:t>
          </a:r>
          <a:endParaRPr lang="en-US" sz="3200" kern="1200" dirty="0">
            <a:solidFill>
              <a:schemeClr val="bg1"/>
            </a:solidFill>
          </a:endParaRPr>
        </a:p>
      </dsp:txBody>
      <dsp:txXfrm>
        <a:off x="5235431" y="629722"/>
        <a:ext cx="2378378" cy="1427027"/>
      </dsp:txXfrm>
    </dsp:sp>
    <dsp:sp modelId="{8771DC6B-DA13-4F32-88AA-3D4DCEA18B9C}">
      <dsp:nvSpPr>
        <dsp:cNvPr id="0" name=""/>
        <dsp:cNvSpPr/>
      </dsp:nvSpPr>
      <dsp:spPr>
        <a:xfrm>
          <a:off x="7851648" y="629722"/>
          <a:ext cx="2378378" cy="1427027"/>
        </a:xfrm>
        <a:prstGeom prst="rect">
          <a:avLst/>
        </a:prstGeom>
        <a:gradFill rotWithShape="0">
          <a:gsLst>
            <a:gs pos="0">
              <a:schemeClr val="accent2">
                <a:hueOff val="-570782"/>
                <a:satOff val="-251"/>
                <a:lumOff val="672"/>
                <a:alphaOff val="0"/>
                <a:shade val="85000"/>
                <a:satMod val="130000"/>
              </a:schemeClr>
            </a:gs>
            <a:gs pos="34000">
              <a:schemeClr val="accent2">
                <a:hueOff val="-570782"/>
                <a:satOff val="-251"/>
                <a:lumOff val="672"/>
                <a:alphaOff val="0"/>
                <a:shade val="87000"/>
                <a:satMod val="125000"/>
              </a:schemeClr>
            </a:gs>
            <a:gs pos="70000">
              <a:schemeClr val="accent2">
                <a:hueOff val="-570782"/>
                <a:satOff val="-251"/>
                <a:lumOff val="672"/>
                <a:alphaOff val="0"/>
                <a:tint val="100000"/>
                <a:shade val="90000"/>
                <a:satMod val="130000"/>
              </a:schemeClr>
            </a:gs>
            <a:gs pos="100000">
              <a:schemeClr val="accent2">
                <a:hueOff val="-570782"/>
                <a:satOff val="-251"/>
                <a:lumOff val="672"/>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Laivoja</a:t>
          </a:r>
          <a:r>
            <a:rPr lang="fi-FI" sz="1700" kern="1200" dirty="0">
              <a:solidFill>
                <a:schemeClr val="bg1"/>
              </a:solidFill>
            </a:rPr>
            <a:t> 	                                  </a:t>
          </a:r>
        </a:p>
        <a:p>
          <a:pPr marL="0" lvl="0" indent="0" algn="ctr" defTabSz="755650">
            <a:lnSpc>
              <a:spcPct val="90000"/>
            </a:lnSpc>
            <a:spcBef>
              <a:spcPct val="0"/>
            </a:spcBef>
            <a:spcAft>
              <a:spcPct val="35000"/>
            </a:spcAft>
            <a:buNone/>
          </a:pPr>
          <a:r>
            <a:rPr lang="fi-FI" sz="2400" kern="1200" dirty="0">
              <a:solidFill>
                <a:schemeClr val="bg1"/>
              </a:solidFill>
            </a:rPr>
            <a:t>84 + 6 museoalusta</a:t>
          </a:r>
          <a:endParaRPr lang="en-US" sz="2400" kern="1200" dirty="0">
            <a:solidFill>
              <a:schemeClr val="bg1"/>
            </a:solidFill>
          </a:endParaRPr>
        </a:p>
      </dsp:txBody>
      <dsp:txXfrm>
        <a:off x="7851648" y="629722"/>
        <a:ext cx="2378378" cy="1427027"/>
      </dsp:txXfrm>
    </dsp:sp>
    <dsp:sp modelId="{E0AA1C0C-833E-41AF-81B8-E9F441D4D9B3}">
      <dsp:nvSpPr>
        <dsp:cNvPr id="0" name=""/>
        <dsp:cNvSpPr/>
      </dsp:nvSpPr>
      <dsp:spPr>
        <a:xfrm>
          <a:off x="2997" y="2294587"/>
          <a:ext cx="2378378" cy="1427027"/>
        </a:xfrm>
        <a:prstGeom prst="rect">
          <a:avLst/>
        </a:prstGeom>
        <a:gradFill rotWithShape="0">
          <a:gsLst>
            <a:gs pos="0">
              <a:schemeClr val="accent2">
                <a:hueOff val="-761042"/>
                <a:satOff val="-335"/>
                <a:lumOff val="897"/>
                <a:alphaOff val="0"/>
                <a:shade val="85000"/>
                <a:satMod val="130000"/>
              </a:schemeClr>
            </a:gs>
            <a:gs pos="34000">
              <a:schemeClr val="accent2">
                <a:hueOff val="-761042"/>
                <a:satOff val="-335"/>
                <a:lumOff val="897"/>
                <a:alphaOff val="0"/>
                <a:shade val="87000"/>
                <a:satMod val="125000"/>
              </a:schemeClr>
            </a:gs>
            <a:gs pos="70000">
              <a:schemeClr val="accent2">
                <a:hueOff val="-761042"/>
                <a:satOff val="-335"/>
                <a:lumOff val="897"/>
                <a:alphaOff val="0"/>
                <a:tint val="100000"/>
                <a:shade val="90000"/>
                <a:satMod val="130000"/>
              </a:schemeClr>
            </a:gs>
            <a:gs pos="100000">
              <a:schemeClr val="accent2">
                <a:hueOff val="-761042"/>
                <a:satOff val="-335"/>
                <a:lumOff val="89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Tukikohtia</a:t>
          </a:r>
          <a:r>
            <a:rPr lang="fi-FI" sz="1700" kern="1200" dirty="0">
              <a:solidFill>
                <a:schemeClr val="bg1"/>
              </a:solidFill>
            </a:rPr>
            <a:t>  </a:t>
          </a:r>
        </a:p>
        <a:p>
          <a:pPr marL="0" lvl="0" indent="0" algn="ctr" defTabSz="755650">
            <a:lnSpc>
              <a:spcPct val="90000"/>
            </a:lnSpc>
            <a:spcBef>
              <a:spcPct val="0"/>
            </a:spcBef>
            <a:spcAft>
              <a:spcPct val="35000"/>
            </a:spcAft>
            <a:buNone/>
          </a:pPr>
          <a:r>
            <a:rPr lang="fi-FI" sz="1700" kern="1200" dirty="0">
              <a:solidFill>
                <a:schemeClr val="bg1"/>
              </a:solidFill>
            </a:rPr>
            <a:t>                                                  </a:t>
          </a:r>
          <a:r>
            <a:rPr lang="fi-FI" sz="1800" kern="1200" dirty="0">
              <a:solidFill>
                <a:schemeClr val="bg1"/>
              </a:solidFill>
            </a:rPr>
            <a:t>Laukansaari ja Suolahti </a:t>
          </a:r>
          <a:endParaRPr lang="en-US" sz="1800" kern="1200" dirty="0">
            <a:solidFill>
              <a:schemeClr val="bg1"/>
            </a:solidFill>
          </a:endParaRPr>
        </a:p>
      </dsp:txBody>
      <dsp:txXfrm>
        <a:off x="2997" y="2294587"/>
        <a:ext cx="2378378" cy="1427027"/>
      </dsp:txXfrm>
    </dsp:sp>
    <dsp:sp modelId="{A992A79F-DAC3-47EB-AF22-F84F8E78B3B5}">
      <dsp:nvSpPr>
        <dsp:cNvPr id="0" name=""/>
        <dsp:cNvSpPr/>
      </dsp:nvSpPr>
      <dsp:spPr>
        <a:xfrm>
          <a:off x="2619214" y="2294587"/>
          <a:ext cx="2378378" cy="1427027"/>
        </a:xfrm>
        <a:prstGeom prst="rect">
          <a:avLst/>
        </a:prstGeom>
        <a:gradFill rotWithShape="0">
          <a:gsLst>
            <a:gs pos="0">
              <a:schemeClr val="accent2">
                <a:hueOff val="-951303"/>
                <a:satOff val="-419"/>
                <a:lumOff val="1121"/>
                <a:alphaOff val="0"/>
                <a:shade val="85000"/>
                <a:satMod val="130000"/>
              </a:schemeClr>
            </a:gs>
            <a:gs pos="34000">
              <a:schemeClr val="accent2">
                <a:hueOff val="-951303"/>
                <a:satOff val="-419"/>
                <a:lumOff val="1121"/>
                <a:alphaOff val="0"/>
                <a:shade val="87000"/>
                <a:satMod val="125000"/>
              </a:schemeClr>
            </a:gs>
            <a:gs pos="70000">
              <a:schemeClr val="accent2">
                <a:hueOff val="-951303"/>
                <a:satOff val="-419"/>
                <a:lumOff val="1121"/>
                <a:alphaOff val="0"/>
                <a:tint val="100000"/>
                <a:shade val="90000"/>
                <a:satMod val="130000"/>
              </a:schemeClr>
            </a:gs>
            <a:gs pos="100000">
              <a:schemeClr val="accent2">
                <a:hueOff val="-951303"/>
                <a:satOff val="-419"/>
                <a:lumOff val="112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Varastotiloja</a:t>
          </a:r>
        </a:p>
        <a:p>
          <a:pPr marL="0" lvl="0" indent="0" algn="ctr" defTabSz="755650">
            <a:lnSpc>
              <a:spcPct val="90000"/>
            </a:lnSpc>
            <a:spcBef>
              <a:spcPct val="0"/>
            </a:spcBef>
            <a:spcAft>
              <a:spcPct val="35000"/>
            </a:spcAft>
            <a:buNone/>
          </a:pPr>
          <a:r>
            <a:rPr lang="fi-FI" sz="1700" kern="1200" dirty="0">
              <a:solidFill>
                <a:schemeClr val="bg1"/>
              </a:solidFill>
            </a:rPr>
            <a:t> </a:t>
          </a:r>
          <a:r>
            <a:rPr lang="fi-FI" sz="2000" kern="1200" dirty="0">
              <a:solidFill>
                <a:schemeClr val="bg1"/>
              </a:solidFill>
            </a:rPr>
            <a:t>Laitaatsilta ja Kanavansuun telakka   </a:t>
          </a:r>
          <a:endParaRPr lang="en-US" sz="2000" kern="1200" dirty="0">
            <a:solidFill>
              <a:schemeClr val="bg1"/>
            </a:solidFill>
          </a:endParaRPr>
        </a:p>
      </dsp:txBody>
      <dsp:txXfrm>
        <a:off x="2619214" y="2294587"/>
        <a:ext cx="2378378" cy="1427027"/>
      </dsp:txXfrm>
    </dsp:sp>
    <dsp:sp modelId="{FE0E98F8-C36B-4BF5-81BA-662549B380C2}">
      <dsp:nvSpPr>
        <dsp:cNvPr id="0" name=""/>
        <dsp:cNvSpPr/>
      </dsp:nvSpPr>
      <dsp:spPr>
        <a:xfrm>
          <a:off x="5235431" y="2294587"/>
          <a:ext cx="2378378" cy="1427027"/>
        </a:xfrm>
        <a:prstGeom prst="rect">
          <a:avLst/>
        </a:prstGeom>
        <a:gradFill rotWithShape="0">
          <a:gsLst>
            <a:gs pos="0">
              <a:schemeClr val="accent2">
                <a:hueOff val="-1141563"/>
                <a:satOff val="-502"/>
                <a:lumOff val="1345"/>
                <a:alphaOff val="0"/>
                <a:shade val="85000"/>
                <a:satMod val="130000"/>
              </a:schemeClr>
            </a:gs>
            <a:gs pos="34000">
              <a:schemeClr val="accent2">
                <a:hueOff val="-1141563"/>
                <a:satOff val="-502"/>
                <a:lumOff val="1345"/>
                <a:alphaOff val="0"/>
                <a:shade val="87000"/>
                <a:satMod val="125000"/>
              </a:schemeClr>
            </a:gs>
            <a:gs pos="70000">
              <a:schemeClr val="accent2">
                <a:hueOff val="-1141563"/>
                <a:satOff val="-502"/>
                <a:lumOff val="1345"/>
                <a:alphaOff val="0"/>
                <a:tint val="100000"/>
                <a:shade val="90000"/>
                <a:satMod val="130000"/>
              </a:schemeClr>
            </a:gs>
            <a:gs pos="100000">
              <a:schemeClr val="accent2">
                <a:hueOff val="-1141563"/>
                <a:satOff val="-502"/>
                <a:lumOff val="134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bg1"/>
              </a:solidFill>
            </a:rPr>
            <a:t>Omakatsastustoiminta </a:t>
          </a:r>
          <a:r>
            <a:rPr lang="fi-FI" sz="1700" kern="1200" dirty="0">
              <a:solidFill>
                <a:schemeClr val="bg1"/>
              </a:solidFill>
            </a:rPr>
            <a:t>            </a:t>
          </a:r>
        </a:p>
        <a:p>
          <a:pPr marL="0" lvl="0" indent="0" algn="ctr" defTabSz="755650">
            <a:lnSpc>
              <a:spcPct val="90000"/>
            </a:lnSpc>
            <a:spcBef>
              <a:spcPct val="0"/>
            </a:spcBef>
            <a:spcAft>
              <a:spcPct val="35000"/>
            </a:spcAft>
            <a:buNone/>
          </a:pPr>
          <a:r>
            <a:rPr lang="fi-FI" sz="1800" kern="1200" dirty="0">
              <a:solidFill>
                <a:schemeClr val="bg1"/>
              </a:solidFill>
            </a:rPr>
            <a:t>Seura katsastaa 2/3 aluksista  </a:t>
          </a:r>
          <a:endParaRPr lang="en-US" sz="1800" kern="1200" dirty="0">
            <a:solidFill>
              <a:schemeClr val="bg1"/>
            </a:solidFill>
          </a:endParaRPr>
        </a:p>
      </dsp:txBody>
      <dsp:txXfrm>
        <a:off x="5235431" y="2294587"/>
        <a:ext cx="2378378" cy="1427027"/>
      </dsp:txXfrm>
    </dsp:sp>
    <dsp:sp modelId="{F8C2FBC2-0EB4-40EC-99DF-E082052D7E8B}">
      <dsp:nvSpPr>
        <dsp:cNvPr id="0" name=""/>
        <dsp:cNvSpPr/>
      </dsp:nvSpPr>
      <dsp:spPr>
        <a:xfrm>
          <a:off x="7851648" y="2294587"/>
          <a:ext cx="2378378" cy="1427027"/>
        </a:xfrm>
        <a:prstGeom prst="rect">
          <a:avLst/>
        </a:prstGeom>
        <a:gradFill rotWithShape="0">
          <a:gsLst>
            <a:gs pos="0">
              <a:schemeClr val="accent2">
                <a:hueOff val="-1331824"/>
                <a:satOff val="-586"/>
                <a:lumOff val="1569"/>
                <a:alphaOff val="0"/>
                <a:shade val="85000"/>
                <a:satMod val="130000"/>
              </a:schemeClr>
            </a:gs>
            <a:gs pos="34000">
              <a:schemeClr val="accent2">
                <a:hueOff val="-1331824"/>
                <a:satOff val="-586"/>
                <a:lumOff val="1569"/>
                <a:alphaOff val="0"/>
                <a:shade val="87000"/>
                <a:satMod val="125000"/>
              </a:schemeClr>
            </a:gs>
            <a:gs pos="70000">
              <a:schemeClr val="accent2">
                <a:hueOff val="-1331824"/>
                <a:satOff val="-586"/>
                <a:lumOff val="1569"/>
                <a:alphaOff val="0"/>
                <a:tint val="100000"/>
                <a:shade val="90000"/>
                <a:satMod val="130000"/>
              </a:schemeClr>
            </a:gs>
            <a:gs pos="100000">
              <a:schemeClr val="accent2">
                <a:hueOff val="-1331824"/>
                <a:satOff val="-586"/>
                <a:lumOff val="156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dirty="0">
              <a:solidFill>
                <a:schemeClr val="bg1"/>
              </a:solidFill>
            </a:rPr>
            <a:t>Katsastajia</a:t>
          </a:r>
        </a:p>
        <a:p>
          <a:pPr marL="0" lvl="0" indent="0" algn="ctr" defTabSz="800100">
            <a:lnSpc>
              <a:spcPct val="90000"/>
            </a:lnSpc>
            <a:spcBef>
              <a:spcPct val="0"/>
            </a:spcBef>
            <a:spcAft>
              <a:spcPct val="35000"/>
            </a:spcAft>
            <a:buNone/>
          </a:pPr>
          <a:r>
            <a:rPr lang="fi-FI" sz="2600" kern="1200" dirty="0">
              <a:solidFill>
                <a:schemeClr val="bg1"/>
              </a:solidFill>
            </a:rPr>
            <a:t>  </a:t>
          </a:r>
          <a:r>
            <a:rPr lang="fi-FI" sz="2000" kern="1200" dirty="0">
              <a:solidFill>
                <a:schemeClr val="bg1"/>
              </a:solidFill>
            </a:rPr>
            <a:t>sertifioituja  10                                </a:t>
          </a:r>
          <a:endParaRPr lang="en-US" sz="2000" kern="1200" dirty="0">
            <a:solidFill>
              <a:schemeClr val="bg1"/>
            </a:solidFill>
          </a:endParaRPr>
        </a:p>
      </dsp:txBody>
      <dsp:txXfrm>
        <a:off x="7851648" y="2294587"/>
        <a:ext cx="2378378" cy="14270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10.3.2024</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10.3.2024</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rtl="0"/>
            <a:fld id="{0A3C37BE-C303-496D-B5CD-85F2937540FC}" type="slidenum">
              <a:rPr lang="fi-FI" smtClean="0"/>
              <a:t>2</a:t>
            </a:fld>
            <a:endParaRPr lang="fi-FI"/>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512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12921602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718199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fi-FI" noProof="0"/>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fi-FI" noProof="0"/>
          </a:p>
        </p:txBody>
      </p:sp>
    </p:spTree>
    <p:extLst>
      <p:ext uri="{BB962C8B-B14F-4D97-AF65-F5344CB8AC3E}">
        <p14:creationId xmlns:p14="http://schemas.microsoft.com/office/powerpoint/2010/main" val="9561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23893725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9640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22312907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17759144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4" name="Footer Placeholder 3"/>
          <p:cNvSpPr>
            <a:spLocks noGrp="1"/>
          </p:cNvSpPr>
          <p:nvPr>
            <p:ph type="ftr" sz="quarter" idx="11"/>
          </p:nvPr>
        </p:nvSpPr>
        <p:spPr/>
        <p:txBody>
          <a:bodyPr/>
          <a:lstStyle/>
          <a:p>
            <a:pPr rtl="0"/>
            <a:endParaRPr lang="fi-FI" noProof="0"/>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22367461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fi-FI" noProof="0"/>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2861386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0"/>
            <a:fld id="{9629F501-3359-4FEA-B1CE-DFCCCC659FF4}" type="datetime1">
              <a:rPr lang="fi-FI" noProof="0" smtClean="0"/>
              <a:t>10.3.2024</a:t>
            </a:fld>
            <a:endParaRPr lang="fi-FI"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fi-FI" noProof="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16702510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629F501-3359-4FEA-B1CE-DFCCCC659FF4}" type="datetime1">
              <a:rPr lang="fi-FI" noProof="0" smtClean="0"/>
              <a:t>10.3.2024</a:t>
            </a:fld>
            <a:endParaRPr lang="fi-FI" noProof="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spTree>
    <p:extLst>
      <p:ext uri="{BB962C8B-B14F-4D97-AF65-F5344CB8AC3E}">
        <p14:creationId xmlns:p14="http://schemas.microsoft.com/office/powerpoint/2010/main" val="22944579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9629F501-3359-4FEA-B1CE-DFCCCC659FF4}" type="datetime1">
              <a:rPr lang="fi-FI" noProof="0" smtClean="0"/>
              <a:t>10.3.2024</a:t>
            </a:fld>
            <a:endParaRPr lang="fi-FI"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fi-FI" noProof="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6625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steamship.fi/kauppa/" TargetMode="Externa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taisto.Nevalainen@pp.inet.fi" TargetMode="External"/><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D49A-6558-D9BA-E3B2-CB924DC5A7A5}"/>
              </a:ext>
            </a:extLst>
          </p:cNvPr>
          <p:cNvSpPr>
            <a:spLocks noGrp="1"/>
          </p:cNvSpPr>
          <p:nvPr>
            <p:ph type="title"/>
          </p:nvPr>
        </p:nvSpPr>
        <p:spPr/>
        <p:txBody>
          <a:bodyPr/>
          <a:lstStyle/>
          <a:p>
            <a:r>
              <a:rPr lang="fi-FI" sz="6000" b="1" dirty="0"/>
              <a:t>Tervetuloa Kevätseminaariin !</a:t>
            </a:r>
            <a:endParaRPr lang="fi-FI" dirty="0"/>
          </a:p>
        </p:txBody>
      </p:sp>
      <p:pic>
        <p:nvPicPr>
          <p:cNvPr id="6" name="Picture Placeholder 5" descr="A snowy hill with trees and a blue sky">
            <a:extLst>
              <a:ext uri="{FF2B5EF4-FFF2-40B4-BE49-F238E27FC236}">
                <a16:creationId xmlns:a16="http://schemas.microsoft.com/office/drawing/2014/main" id="{D1C4906A-801D-5A4D-8CBC-5BA6F3B16AD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4883" b="34883"/>
          <a:stretch>
            <a:fillRect/>
          </a:stretch>
        </p:blipFill>
        <p:spPr/>
      </p:pic>
      <p:sp>
        <p:nvSpPr>
          <p:cNvPr id="4" name="Text Placeholder 3">
            <a:extLst>
              <a:ext uri="{FF2B5EF4-FFF2-40B4-BE49-F238E27FC236}">
                <a16:creationId xmlns:a16="http://schemas.microsoft.com/office/drawing/2014/main" id="{1C2035F5-2F1E-2BBE-14BA-FBA34BAC74EE}"/>
              </a:ext>
            </a:extLst>
          </p:cNvPr>
          <p:cNvSpPr>
            <a:spLocks noGrp="1"/>
          </p:cNvSpPr>
          <p:nvPr>
            <p:ph type="body" sz="half" idx="2"/>
          </p:nvPr>
        </p:nvSpPr>
        <p:spPr/>
        <p:txBody>
          <a:bodyPr/>
          <a:lstStyle/>
          <a:p>
            <a:endParaRPr lang="fi-FI" dirty="0"/>
          </a:p>
          <a:p>
            <a:endParaRPr lang="fi-FI" dirty="0"/>
          </a:p>
        </p:txBody>
      </p:sp>
      <p:pic>
        <p:nvPicPr>
          <p:cNvPr id="7" name="Picture 6">
            <a:extLst>
              <a:ext uri="{FF2B5EF4-FFF2-40B4-BE49-F238E27FC236}">
                <a16:creationId xmlns:a16="http://schemas.microsoft.com/office/drawing/2014/main" id="{9B1B3235-E3E1-5AF8-0F17-50B48A2884F1}"/>
              </a:ext>
            </a:extLst>
          </p:cNvPr>
          <p:cNvPicPr>
            <a:picLocks noChangeAspect="1"/>
          </p:cNvPicPr>
          <p:nvPr/>
        </p:nvPicPr>
        <p:blipFill>
          <a:blip r:embed="rId3"/>
          <a:stretch>
            <a:fillRect/>
          </a:stretch>
        </p:blipFill>
        <p:spPr>
          <a:xfrm>
            <a:off x="4915757" y="276446"/>
            <a:ext cx="1916513" cy="2036075"/>
          </a:xfrm>
          <a:prstGeom prst="rect">
            <a:avLst/>
          </a:prstGeom>
        </p:spPr>
      </p:pic>
    </p:spTree>
    <p:extLst>
      <p:ext uri="{BB962C8B-B14F-4D97-AF65-F5344CB8AC3E}">
        <p14:creationId xmlns:p14="http://schemas.microsoft.com/office/powerpoint/2010/main" val="301580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3A6EC-35FA-6E23-0691-CC5C8636DF50}"/>
              </a:ext>
            </a:extLst>
          </p:cNvPr>
          <p:cNvSpPr>
            <a:spLocks noGrp="1"/>
          </p:cNvSpPr>
          <p:nvPr>
            <p:ph type="title"/>
          </p:nvPr>
        </p:nvSpPr>
        <p:spPr>
          <a:xfrm>
            <a:off x="5880248" y="517581"/>
            <a:ext cx="6368142" cy="1450757"/>
          </a:xfrm>
        </p:spPr>
        <p:txBody>
          <a:bodyPr vert="horz" lIns="91440" tIns="45720" rIns="91440" bIns="45720" rtlCol="0" anchor="b">
            <a:normAutofit/>
          </a:bodyPr>
          <a:lstStyle/>
          <a:p>
            <a:r>
              <a:rPr lang="en-US" sz="5400" dirty="0">
                <a:solidFill>
                  <a:srgbClr val="7C6B50"/>
                </a:solidFill>
              </a:rPr>
              <a:t>Uusi </a:t>
            </a:r>
            <a:r>
              <a:rPr lang="en-US" sz="5400" dirty="0" err="1">
                <a:solidFill>
                  <a:srgbClr val="7C6B50"/>
                </a:solidFill>
              </a:rPr>
              <a:t>julkaisu</a:t>
            </a:r>
            <a:endParaRPr lang="en-US" sz="5400" dirty="0">
              <a:solidFill>
                <a:srgbClr val="7C6B50"/>
              </a:solidFill>
            </a:endParaRPr>
          </a:p>
        </p:txBody>
      </p:sp>
      <p:pic>
        <p:nvPicPr>
          <p:cNvPr id="5" name="Content Placeholder 4">
            <a:extLst>
              <a:ext uri="{FF2B5EF4-FFF2-40B4-BE49-F238E27FC236}">
                <a16:creationId xmlns:a16="http://schemas.microsoft.com/office/drawing/2014/main" id="{BDEDFC75-48C5-7319-1A26-A2456831A570}"/>
              </a:ext>
            </a:extLst>
          </p:cNvPr>
          <p:cNvPicPr>
            <a:picLocks noGrp="1" noChangeAspect="1"/>
          </p:cNvPicPr>
          <p:nvPr>
            <p:ph idx="1"/>
          </p:nvPr>
        </p:nvPicPr>
        <p:blipFill rotWithShape="1">
          <a:blip r:embed="rId2"/>
          <a:srcRect l="665" r="12479" b="-2"/>
          <a:stretch/>
        </p:blipFill>
        <p:spPr>
          <a:xfrm>
            <a:off x="20" y="-12128"/>
            <a:ext cx="5435580"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C4B61D-1BAA-AEB8-14E9-72743E266631}"/>
              </a:ext>
            </a:extLst>
          </p:cNvPr>
          <p:cNvSpPr>
            <a:spLocks noGrp="1"/>
          </p:cNvSpPr>
          <p:nvPr>
            <p:ph type="body" sz="half" idx="2"/>
          </p:nvPr>
        </p:nvSpPr>
        <p:spPr>
          <a:xfrm>
            <a:off x="5927833" y="2433559"/>
            <a:ext cx="5621909" cy="3670261"/>
          </a:xfrm>
        </p:spPr>
        <p:txBody>
          <a:bodyPr vert="horz" lIns="0" tIns="45720" rIns="0" bIns="45720" rtlCol="0">
            <a:normAutofit fontScale="77500" lnSpcReduction="20000"/>
          </a:bodyPr>
          <a:lstStyle/>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r>
              <a:rPr kumimoji="0" lang="fi-FI"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Jussi Kivinen; </a:t>
            </a: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endParaRPr kumimoji="0" lang="fi-FI"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r>
              <a:rPr kumimoji="0" lang="fi-FI" sz="16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Kirjassa kerrotaan aluksi vähän Puulavedestä ja sen väylistä yms. yleistä järveen liittyvää. </a:t>
            </a: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r>
              <a:rPr kumimoji="0" lang="fi-FI" sz="16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Pääosa kirjasta koskee Puulaveden höyrylaivaliikenteen vaiheita: jokainen tiedossa oleva höyryalus luonnollisesti esitellään. Niitä on ollut suunnilleen 50. </a:t>
            </a: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r>
              <a:rPr kumimoji="0" lang="fi-FI" sz="16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Aivan kaikki pienet höyryt eivät ehkä ole tietoon tulleet, mutta lähes 50:stä on tietoja onnistuttu löytämään - joistakin melko runsaastikin, toisista melko niukasti. Valokuva on kirjaan otettu kaikista, joista sellainen on löytynyt, mutta eihän tuolla melko syrjäisellä seudulla kameraa ollut varsinkaan höyrylaivojen aikakauden alkupuolella kovinkaan monella. Kuvitusta täydentävät sanomalehtileikkeet, jotka tuovat kirjaan tuulahduksen menneiltä ajoilta. Lehdistä on löytynyt yhtä ja toista tietoa sellaisistakin höyryistä, joista ei ole kuvaa onnistuttu löytämään.</a:t>
            </a: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endParaRPr kumimoji="0" lang="fi-FI"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r>
              <a:rPr kumimoji="0" lang="fi-FI"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Tukijana: Kymin Osakeyhtiön 100 –vuotis säätiö.</a:t>
            </a: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endParaRPr kumimoji="0" lang="fi-FI"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0"/>
              </a:spcBef>
              <a:spcAft>
                <a:spcPts val="600"/>
              </a:spcAft>
              <a:buClr>
                <a:srgbClr val="1CADE4"/>
              </a:buClr>
              <a:buSzPct val="100000"/>
              <a:buFont typeface="Calibri" panose="020F0502020204030204" pitchFamily="34" charset="0"/>
              <a:buNone/>
              <a:tabLst/>
              <a:defRPr/>
            </a:pPr>
            <a:r>
              <a:rPr lang="fi-FI" sz="3100" dirty="0">
                <a:solidFill>
                  <a:schemeClr val="accent5">
                    <a:lumMod val="50000"/>
                  </a:schemeClr>
                </a:solidFill>
                <a:latin typeface="Calibri" panose="020F0502020204030204" pitchFamily="34" charset="0"/>
                <a:ea typeface="Calibri" panose="020F0502020204030204" pitchFamily="34" charset="0"/>
              </a:rPr>
              <a:t>Muista seuran nettikauppa !</a:t>
            </a:r>
            <a:endParaRPr kumimoji="0" lang="fi-FI" sz="3100" b="0"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mn-cs"/>
            </a:endParaRPr>
          </a:p>
          <a:p>
            <a:r>
              <a:rPr lang="en-US" dirty="0">
                <a:solidFill>
                  <a:schemeClr val="tx1">
                    <a:lumMod val="75000"/>
                    <a:lumOff val="25000"/>
                  </a:schemeClr>
                </a:solidFill>
                <a:hlinkClick r:id="rId3"/>
              </a:rPr>
              <a:t>https://steamship.fi/kauppa/</a:t>
            </a:r>
            <a:endParaRPr lang="en-US" dirty="0">
              <a:solidFill>
                <a:schemeClr val="tx1">
                  <a:lumMod val="75000"/>
                  <a:lumOff val="25000"/>
                </a:schemeClr>
              </a:solidFill>
            </a:endParaRPr>
          </a:p>
          <a:p>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0992AB32-E94D-F9D8-F42E-E92FD5B78298}"/>
              </a:ext>
            </a:extLst>
          </p:cNvPr>
          <p:cNvPicPr>
            <a:picLocks noChangeAspect="1"/>
          </p:cNvPicPr>
          <p:nvPr/>
        </p:nvPicPr>
        <p:blipFill>
          <a:blip r:embed="rId4"/>
          <a:stretch>
            <a:fillRect/>
          </a:stretch>
        </p:blipFill>
        <p:spPr>
          <a:xfrm>
            <a:off x="10958459" y="5632598"/>
            <a:ext cx="1152244" cy="1225402"/>
          </a:xfrm>
          <a:prstGeom prst="rect">
            <a:avLst/>
          </a:prstGeom>
        </p:spPr>
      </p:pic>
    </p:spTree>
    <p:extLst>
      <p:ext uri="{BB962C8B-B14F-4D97-AF65-F5344CB8AC3E}">
        <p14:creationId xmlns:p14="http://schemas.microsoft.com/office/powerpoint/2010/main" val="218880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B00E33-7F89-212B-8A98-ED42DBCE85F9}"/>
              </a:ext>
            </a:extLst>
          </p:cNvPr>
          <p:cNvSpPr/>
          <p:nvPr/>
        </p:nvSpPr>
        <p:spPr>
          <a:xfrm>
            <a:off x="6805053" y="4104639"/>
            <a:ext cx="4482707" cy="372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p:cNvSpPr>
            <a:spLocks noGrp="1"/>
          </p:cNvSpPr>
          <p:nvPr>
            <p:ph type="ctrTitle"/>
          </p:nvPr>
        </p:nvSpPr>
        <p:spPr>
          <a:xfrm>
            <a:off x="5808679" y="376641"/>
            <a:ext cx="7327471" cy="2674097"/>
          </a:xfrm>
        </p:spPr>
        <p:txBody>
          <a:bodyPr vert="horz" lIns="91440" tIns="45720" rIns="91440" bIns="45720" rtlCol="0" anchor="b">
            <a:normAutofit/>
          </a:bodyPr>
          <a:lstStyle/>
          <a:p>
            <a:r>
              <a:rPr lang="en-US" sz="2400" b="1" dirty="0" err="1">
                <a:solidFill>
                  <a:schemeClr val="tx1">
                    <a:lumMod val="85000"/>
                    <a:lumOff val="15000"/>
                  </a:schemeClr>
                </a:solidFill>
              </a:rPr>
              <a:t>Suomen</a:t>
            </a:r>
            <a:r>
              <a:rPr lang="en-US" sz="2400" b="1" dirty="0">
                <a:solidFill>
                  <a:schemeClr val="tx1">
                    <a:lumMod val="85000"/>
                    <a:lumOff val="15000"/>
                  </a:schemeClr>
                </a:solidFill>
              </a:rPr>
              <a:t> </a:t>
            </a:r>
            <a:r>
              <a:rPr lang="en-US" sz="2400" b="1" dirty="0" err="1">
                <a:solidFill>
                  <a:schemeClr val="tx1">
                    <a:lumMod val="85000"/>
                    <a:lumOff val="15000"/>
                  </a:schemeClr>
                </a:solidFill>
              </a:rPr>
              <a:t>höyrypursiseuran</a:t>
            </a:r>
            <a:r>
              <a:rPr lang="en-US" sz="2400" b="1" dirty="0">
                <a:solidFill>
                  <a:schemeClr val="tx1">
                    <a:lumMod val="85000"/>
                    <a:lumOff val="15000"/>
                  </a:schemeClr>
                </a:solidFill>
              </a:rPr>
              <a:t> </a:t>
            </a:r>
            <a:r>
              <a:rPr lang="en-US" sz="2400" b="1" dirty="0" err="1">
                <a:solidFill>
                  <a:schemeClr val="tx1">
                    <a:lumMod val="85000"/>
                    <a:lumOff val="15000"/>
                  </a:schemeClr>
                </a:solidFill>
              </a:rPr>
              <a:t>virtuaalinen</a:t>
            </a:r>
            <a:br>
              <a:rPr lang="en-US" sz="2400" dirty="0">
                <a:solidFill>
                  <a:schemeClr val="tx1">
                    <a:lumMod val="85000"/>
                    <a:lumOff val="15000"/>
                  </a:schemeClr>
                </a:solidFill>
              </a:rPr>
            </a:br>
            <a:br>
              <a:rPr lang="en-US" sz="2400" dirty="0">
                <a:solidFill>
                  <a:schemeClr val="tx1">
                    <a:lumMod val="85000"/>
                    <a:lumOff val="15000"/>
                  </a:schemeClr>
                </a:solidFill>
              </a:rPr>
            </a:br>
            <a:r>
              <a:rPr lang="en-US" sz="6000" b="1" dirty="0" err="1">
                <a:solidFill>
                  <a:srgbClr val="0070C0"/>
                </a:solidFill>
              </a:rPr>
              <a:t>kevätseminaari</a:t>
            </a:r>
            <a:br>
              <a:rPr lang="en-US" sz="6000" b="1" dirty="0">
                <a:solidFill>
                  <a:schemeClr val="tx1">
                    <a:lumMod val="85000"/>
                    <a:lumOff val="15000"/>
                  </a:schemeClr>
                </a:solidFill>
              </a:rPr>
            </a:br>
            <a:br>
              <a:rPr lang="en-US" sz="6000" b="1" dirty="0">
                <a:solidFill>
                  <a:schemeClr val="tx1">
                    <a:lumMod val="85000"/>
                    <a:lumOff val="15000"/>
                  </a:schemeClr>
                </a:solidFill>
              </a:rPr>
            </a:br>
            <a:endParaRPr lang="en-US" sz="2400" b="1" dirty="0">
              <a:solidFill>
                <a:schemeClr val="tx1">
                  <a:lumMod val="85000"/>
                  <a:lumOff val="15000"/>
                </a:schemeClr>
              </a:solidFill>
            </a:endParaRPr>
          </a:p>
        </p:txBody>
      </p:sp>
      <p:pic>
        <p:nvPicPr>
          <p:cNvPr id="4" name="Kuvan paikkamerkki 3" descr="Avoin kirja pöydällä, taustalla sumennettuja hyllyjä, joissa kirjoja"/>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4066" r="14070" b="2"/>
          <a:stretch/>
        </p:blipFill>
        <p:spPr>
          <a:xfrm>
            <a:off x="-172528" y="-77625"/>
            <a:ext cx="5691265" cy="7159912"/>
          </a:xfrm>
          <a:prstGeom prst="rect">
            <a:avLst/>
          </a:prstGeom>
        </p:spPr>
      </p:pic>
      <p:sp>
        <p:nvSpPr>
          <p:cNvPr id="2" name="TextBox 1">
            <a:extLst>
              <a:ext uri="{FF2B5EF4-FFF2-40B4-BE49-F238E27FC236}">
                <a16:creationId xmlns:a16="http://schemas.microsoft.com/office/drawing/2014/main" id="{A1249B38-FFC1-3B54-710C-B457B1DECEE3}"/>
              </a:ext>
            </a:extLst>
          </p:cNvPr>
          <p:cNvSpPr txBox="1"/>
          <p:nvPr/>
        </p:nvSpPr>
        <p:spPr>
          <a:xfrm>
            <a:off x="6073531" y="2491552"/>
            <a:ext cx="5500376" cy="3816429"/>
          </a:xfrm>
          <a:prstGeom prst="rect">
            <a:avLst/>
          </a:prstGeom>
          <a:noFill/>
        </p:spPr>
        <p:txBody>
          <a:bodyPr wrap="square" rtlCol="0">
            <a:spAutoFit/>
          </a:bodyPr>
          <a:lstStyle/>
          <a:p>
            <a:pPr marL="285750" indent="-285750">
              <a:buFont typeface="Arial" panose="020B0604020202020204" pitchFamily="34" charset="0"/>
              <a:buChar char="•"/>
            </a:pPr>
            <a:r>
              <a:rPr lang="fi-FI" sz="1600" dirty="0"/>
              <a:t>Seminaarin avaus ja seuran ajankohtaisia kuulumisia</a:t>
            </a:r>
          </a:p>
          <a:p>
            <a:pPr marL="285750" indent="-285750">
              <a:buFont typeface="Arial" panose="020B0604020202020204" pitchFamily="34" charset="0"/>
              <a:buChar char="•"/>
            </a:pPr>
            <a:r>
              <a:rPr lang="fi-FI" sz="1600" dirty="0"/>
              <a:t>Höyrykattiloiden katsastaminen</a:t>
            </a:r>
          </a:p>
          <a:p>
            <a:pPr marL="285750" indent="-285750">
              <a:buFont typeface="Arial" panose="020B0604020202020204" pitchFamily="34" charset="0"/>
              <a:buChar char="•"/>
            </a:pPr>
            <a:r>
              <a:rPr lang="fi-FI" sz="1600" dirty="0"/>
              <a:t>Höyrykattiloiden korjaus </a:t>
            </a:r>
          </a:p>
          <a:p>
            <a:endParaRPr lang="fi-FI" sz="1600" dirty="0"/>
          </a:p>
          <a:p>
            <a:pPr marL="285750" indent="-285750">
              <a:buFont typeface="Arial" panose="020B0604020202020204" pitchFamily="34" charset="0"/>
              <a:buChar char="•"/>
            </a:pPr>
            <a:r>
              <a:rPr lang="fi-FI" sz="1600" dirty="0"/>
              <a:t>Elektronisen navigoinnin uudet tuulet ja komentosillan välineet</a:t>
            </a:r>
          </a:p>
          <a:p>
            <a:pPr marL="285750" indent="-285750">
              <a:buFont typeface="Arial" panose="020B0604020202020204" pitchFamily="34" charset="0"/>
              <a:buChar char="•"/>
            </a:pPr>
            <a:r>
              <a:rPr lang="fi-FI" sz="1600" dirty="0"/>
              <a:t>Aluksen turvavälineet – mitä laki vaatii ja mitä kannattaa olla mukana</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Keskustelua, kommentteja</a:t>
            </a:r>
          </a:p>
          <a:p>
            <a:endParaRPr lang="fi-FI" b="1" dirty="0"/>
          </a:p>
          <a:p>
            <a:r>
              <a:rPr lang="fi-FI" dirty="0"/>
              <a:t>Teams –linkki seminaariin toimitettu jäsenpostissa tai pyydä ao osoitteesta:</a:t>
            </a:r>
            <a:endParaRPr lang="fi-FI" dirty="0">
              <a:effectLst/>
              <a:ea typeface="Calibri" panose="020F0502020204030204" pitchFamily="34" charset="0"/>
            </a:endParaRPr>
          </a:p>
          <a:p>
            <a:endParaRPr lang="en-US" sz="1400" dirty="0">
              <a:solidFill>
                <a:srgbClr val="252424"/>
              </a:solidFill>
              <a:latin typeface="Segoe UI" panose="020B0502040204020203" pitchFamily="34" charset="0"/>
              <a:ea typeface="Calibri" panose="020F0502020204030204" pitchFamily="34" charset="0"/>
            </a:endParaRPr>
          </a:p>
          <a:p>
            <a:r>
              <a:rPr lang="en-US" sz="1400" dirty="0">
                <a:solidFill>
                  <a:srgbClr val="252424"/>
                </a:solidFill>
                <a:latin typeface="Segoe UI" panose="020B0502040204020203" pitchFamily="34" charset="0"/>
                <a:ea typeface="Calibri" panose="020F0502020204030204" pitchFamily="34" charset="0"/>
              </a:rPr>
              <a:t>llmo.Kuutti@gmail.com (puh: 050-526 6550) </a:t>
            </a:r>
            <a:endParaRPr lang="fi-FI" sz="1400" dirty="0">
              <a:effectLst/>
              <a:latin typeface="Calibri" panose="020F0502020204030204" pitchFamily="34" charset="0"/>
              <a:ea typeface="Calibri" panose="020F0502020204030204" pitchFamily="34" charset="0"/>
            </a:endParaRPr>
          </a:p>
        </p:txBody>
      </p:sp>
      <p:pic>
        <p:nvPicPr>
          <p:cNvPr id="5" name="Picture 4" descr="A black cylinder with yellow and blue objects&#10;&#10;Description automatically generated">
            <a:extLst>
              <a:ext uri="{FF2B5EF4-FFF2-40B4-BE49-F238E27FC236}">
                <a16:creationId xmlns:a16="http://schemas.microsoft.com/office/drawing/2014/main" id="{B2353358-92DB-CE23-352F-6A9FA491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850" y="1443637"/>
            <a:ext cx="2627579" cy="2834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5B20F2E7-0470-570E-EE97-7D7AAAA9669B}"/>
              </a:ext>
            </a:extLst>
          </p:cNvPr>
          <p:cNvSpPr txBox="1"/>
          <p:nvPr/>
        </p:nvSpPr>
        <p:spPr>
          <a:xfrm>
            <a:off x="5877999" y="1906438"/>
            <a:ext cx="4214907" cy="369332"/>
          </a:xfrm>
          <a:prstGeom prst="rect">
            <a:avLst/>
          </a:prstGeom>
          <a:noFill/>
        </p:spPr>
        <p:txBody>
          <a:bodyPr wrap="square" rtlCol="0">
            <a:spAutoFit/>
          </a:bodyPr>
          <a:lstStyle/>
          <a:p>
            <a:r>
              <a:rPr lang="fi-FI" b="1" dirty="0"/>
              <a:t>Sunnuntaina 10.3 klo 10-15, teams </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599E-DBF0-83C7-5CD5-3B01EF60F312}"/>
              </a:ext>
            </a:extLst>
          </p:cNvPr>
          <p:cNvSpPr>
            <a:spLocks noGrp="1"/>
          </p:cNvSpPr>
          <p:nvPr>
            <p:ph type="title"/>
          </p:nvPr>
        </p:nvSpPr>
        <p:spPr>
          <a:xfrm>
            <a:off x="1100366" y="146127"/>
            <a:ext cx="10058400" cy="1450757"/>
          </a:xfrm>
        </p:spPr>
        <p:txBody>
          <a:bodyPr/>
          <a:lstStyle/>
          <a:p>
            <a:r>
              <a:rPr lang="fi-FI" b="1" dirty="0">
                <a:solidFill>
                  <a:srgbClr val="0070C0"/>
                </a:solidFill>
              </a:rPr>
              <a:t>Ohjelma, aamupäivä</a:t>
            </a:r>
          </a:p>
        </p:txBody>
      </p:sp>
      <p:sp>
        <p:nvSpPr>
          <p:cNvPr id="3" name="Content Placeholder 2">
            <a:extLst>
              <a:ext uri="{FF2B5EF4-FFF2-40B4-BE49-F238E27FC236}">
                <a16:creationId xmlns:a16="http://schemas.microsoft.com/office/drawing/2014/main" id="{86B61C4B-1845-6252-C531-9CC853BC5A6D}"/>
              </a:ext>
            </a:extLst>
          </p:cNvPr>
          <p:cNvSpPr>
            <a:spLocks noGrp="1"/>
          </p:cNvSpPr>
          <p:nvPr>
            <p:ph idx="1"/>
          </p:nvPr>
        </p:nvSpPr>
        <p:spPr>
          <a:xfrm>
            <a:off x="1100366" y="1785668"/>
            <a:ext cx="10890351" cy="4502990"/>
          </a:xfrm>
        </p:spPr>
        <p:txBody>
          <a:bodyPr>
            <a:normAutofit fontScale="62500" lnSpcReduction="20000"/>
          </a:bodyPr>
          <a:lstStyle/>
          <a:p>
            <a:pPr algn="l"/>
            <a:r>
              <a:rPr lang="fi-FI" sz="2600" b="0" i="0" dirty="0">
                <a:solidFill>
                  <a:srgbClr val="222222"/>
                </a:solidFill>
                <a:effectLst/>
                <a:latin typeface="Calibri" panose="020F0502020204030204" pitchFamily="34" charset="0"/>
              </a:rPr>
              <a:t>10.00 Talviseminaarin avaus, Sohvi Puro</a:t>
            </a:r>
          </a:p>
          <a:p>
            <a:pPr algn="l"/>
            <a:endParaRPr lang="fi-FI" sz="2600" b="0" i="0" dirty="0">
              <a:solidFill>
                <a:srgbClr val="222222"/>
              </a:solidFill>
              <a:effectLst/>
              <a:latin typeface="Calibri" panose="020F0502020204030204" pitchFamily="34" charset="0"/>
            </a:endParaRPr>
          </a:p>
          <a:p>
            <a:pPr algn="l"/>
            <a:r>
              <a:rPr lang="fi-FI" sz="2600" b="0" i="0" dirty="0">
                <a:solidFill>
                  <a:srgbClr val="222222"/>
                </a:solidFill>
                <a:effectLst/>
                <a:latin typeface="Calibri" panose="020F0502020204030204" pitchFamily="34" charset="0"/>
              </a:rPr>
              <a:t>10.10 Painelaitelaki ja omatarkastuslaitos, Ari Juva </a:t>
            </a:r>
          </a:p>
          <a:p>
            <a:pPr algn="l"/>
            <a:r>
              <a:rPr lang="fi-FI" sz="2600" b="0" i="0" dirty="0">
                <a:solidFill>
                  <a:srgbClr val="222222"/>
                </a:solidFill>
                <a:effectLst/>
                <a:latin typeface="Calibri" panose="020F0502020204030204" pitchFamily="34" charset="0"/>
              </a:rPr>
              <a:t>10.25 Katsastajien kuulumisia, Ari Juva</a:t>
            </a:r>
          </a:p>
          <a:p>
            <a:pPr algn="l"/>
            <a:r>
              <a:rPr lang="fi-FI" sz="2600" b="0" i="0" dirty="0">
                <a:solidFill>
                  <a:srgbClr val="222222"/>
                </a:solidFill>
                <a:effectLst/>
                <a:latin typeface="Calibri" panose="020F0502020204030204" pitchFamily="34" charset="0"/>
              </a:rPr>
              <a:t>10.30 Katsastuksiin valmistautuminen. Lauri Elo</a:t>
            </a:r>
          </a:p>
          <a:p>
            <a:pPr algn="l"/>
            <a:r>
              <a:rPr lang="fi-FI" sz="2600" b="0" i="0" dirty="0">
                <a:solidFill>
                  <a:srgbClr val="222222"/>
                </a:solidFill>
                <a:effectLst/>
                <a:latin typeface="Calibri" panose="020F0502020204030204" pitchFamily="34" charset="0"/>
              </a:rPr>
              <a:t>10.45 Koneenhoitajan pätevyysvaatimukset. Lauri elo</a:t>
            </a:r>
          </a:p>
          <a:p>
            <a:pPr algn="l"/>
            <a:r>
              <a:rPr lang="fi-FI" sz="2600" b="0" i="0" dirty="0">
                <a:solidFill>
                  <a:srgbClr val="222222"/>
                </a:solidFill>
                <a:effectLst/>
                <a:latin typeface="Calibri" panose="020F0502020204030204" pitchFamily="34" charset="0"/>
              </a:rPr>
              <a:t>10.55 Keskustelua katsastusasioista. Ari Reunanen</a:t>
            </a:r>
          </a:p>
          <a:p>
            <a:pPr algn="l"/>
            <a:r>
              <a:rPr lang="fi-FI" sz="2600" b="0" i="0" dirty="0">
                <a:solidFill>
                  <a:srgbClr val="222222"/>
                </a:solidFill>
                <a:effectLst/>
                <a:latin typeface="Calibri" panose="020F0502020204030204" pitchFamily="34" charset="0"/>
              </a:rPr>
              <a:t> </a:t>
            </a:r>
          </a:p>
          <a:p>
            <a:pPr algn="l"/>
            <a:r>
              <a:rPr lang="fi-FI" sz="2600" b="0" i="0" dirty="0">
                <a:solidFill>
                  <a:srgbClr val="222222"/>
                </a:solidFill>
                <a:effectLst/>
                <a:latin typeface="Calibri" panose="020F0502020204030204" pitchFamily="34" charset="0"/>
              </a:rPr>
              <a:t>11.00 Höyrykattiloiden korjaamisen vaatimukset ja määräykset. Ari Juva</a:t>
            </a:r>
          </a:p>
          <a:p>
            <a:pPr algn="l"/>
            <a:r>
              <a:rPr lang="fi-FI" sz="2600" b="0" i="0" dirty="0">
                <a:solidFill>
                  <a:srgbClr val="222222"/>
                </a:solidFill>
                <a:effectLst/>
                <a:latin typeface="Calibri" panose="020F0502020204030204" pitchFamily="34" charset="0"/>
              </a:rPr>
              <a:t>11.10 Armas. Ari Reunanen</a:t>
            </a:r>
          </a:p>
          <a:p>
            <a:pPr algn="l"/>
            <a:r>
              <a:rPr lang="fi-FI" sz="2600" b="0" i="0" dirty="0">
                <a:solidFill>
                  <a:srgbClr val="222222"/>
                </a:solidFill>
                <a:effectLst/>
                <a:latin typeface="Calibri" panose="020F0502020204030204" pitchFamily="34" charset="0"/>
              </a:rPr>
              <a:t>11.25 Vänni. Arto Juva</a:t>
            </a:r>
          </a:p>
          <a:p>
            <a:pPr algn="l"/>
            <a:r>
              <a:rPr lang="fi-FI" sz="2600" b="0" i="0" dirty="0">
                <a:solidFill>
                  <a:srgbClr val="222222"/>
                </a:solidFill>
                <a:effectLst/>
                <a:latin typeface="Calibri" panose="020F0502020204030204" pitchFamily="34" charset="0"/>
              </a:rPr>
              <a:t>11.40 Mikko. Markku Mutka, Mikko Manninen</a:t>
            </a:r>
          </a:p>
          <a:p>
            <a:pPr algn="l"/>
            <a:r>
              <a:rPr lang="fi-FI" sz="2600" b="0" i="0" dirty="0">
                <a:solidFill>
                  <a:srgbClr val="222222"/>
                </a:solidFill>
                <a:effectLst/>
                <a:latin typeface="Calibri" panose="020F0502020204030204" pitchFamily="34" charset="0"/>
              </a:rPr>
              <a:t>11.55 Keskustelua korjauksista. Ari Reunanen</a:t>
            </a: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endParaRPr kumimoji="0" lang="fi-FI" sz="3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fi-FI" dirty="0">
              <a:solidFill>
                <a:srgbClr val="222222"/>
              </a:solidFill>
              <a:latin typeface="Calibri" panose="020F0502020204030204" pitchFamily="34" charset="0"/>
            </a:endParaRPr>
          </a:p>
          <a:p>
            <a:pPr marL="0" indent="0" algn="l">
              <a:buNone/>
            </a:pPr>
            <a:endParaRPr lang="fi-FI" b="0" i="0" dirty="0">
              <a:solidFill>
                <a:srgbClr val="222222"/>
              </a:solidFill>
              <a:effectLst/>
              <a:latin typeface="Calibri" panose="020F0502020204030204" pitchFamily="34" charset="0"/>
            </a:endParaRPr>
          </a:p>
          <a:p>
            <a:endParaRPr lang="fi-FI" dirty="0"/>
          </a:p>
        </p:txBody>
      </p:sp>
    </p:spTree>
    <p:extLst>
      <p:ext uri="{BB962C8B-B14F-4D97-AF65-F5344CB8AC3E}">
        <p14:creationId xmlns:p14="http://schemas.microsoft.com/office/powerpoint/2010/main" val="377194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BEDF-EB45-E446-DA4D-829F27F0A549}"/>
              </a:ext>
            </a:extLst>
          </p:cNvPr>
          <p:cNvSpPr>
            <a:spLocks noGrp="1"/>
          </p:cNvSpPr>
          <p:nvPr>
            <p:ph type="title"/>
          </p:nvPr>
        </p:nvSpPr>
        <p:spPr/>
        <p:txBody>
          <a:bodyPr/>
          <a:lstStyle/>
          <a:p>
            <a:r>
              <a:rPr lang="fi-FI" b="1" dirty="0">
                <a:solidFill>
                  <a:srgbClr val="0070C0"/>
                </a:solidFill>
              </a:rPr>
              <a:t>Ohjelma, iltapäivä</a:t>
            </a:r>
          </a:p>
        </p:txBody>
      </p:sp>
      <p:sp>
        <p:nvSpPr>
          <p:cNvPr id="3" name="Content Placeholder 2">
            <a:extLst>
              <a:ext uri="{FF2B5EF4-FFF2-40B4-BE49-F238E27FC236}">
                <a16:creationId xmlns:a16="http://schemas.microsoft.com/office/drawing/2014/main" id="{2C863897-C583-8CDB-E517-1A1FA555D674}"/>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None/>
              <a:tabLst/>
              <a:defRPr/>
            </a:pPr>
            <a:endParaRPr lang="fi-FI" sz="16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13:00 	Elektronisen navigoinnin uudet tuulet ja komentosillan välineet</a:t>
            </a:r>
          </a:p>
          <a:p>
            <a:pPr marL="0" marR="0" lvl="0" indent="0" algn="l" defTabSz="457200" rtl="0" eaLnBrk="1" fontAlgn="auto" latinLnBrk="0" hangingPunct="1">
              <a:lnSpc>
                <a:spcPct val="100000"/>
              </a:lnSpc>
              <a:spcBef>
                <a:spcPts val="0"/>
              </a:spcBef>
              <a:spcAft>
                <a:spcPts val="0"/>
              </a:spcAft>
              <a:buClrTx/>
              <a:buSz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r>
              <a:rPr lang="fi-FI" sz="1600" dirty="0">
                <a:solidFill>
                  <a:prstClr val="black"/>
                </a:solidFill>
                <a:latin typeface="Calibri" panose="020F0502020204030204"/>
              </a:rPr>
              <a:t>14:00 	</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Aluksen turvavälineet – mitä laki vaatii ja mitä kannattaa olla mukana</a:t>
            </a:r>
          </a:p>
          <a:p>
            <a:pPr marL="0" marR="0" lvl="0" indent="0" algn="l" defTabSz="457200" rtl="0" eaLnBrk="1" fontAlgn="auto" latinLnBrk="0" hangingPunct="1">
              <a:lnSpc>
                <a:spcPct val="100000"/>
              </a:lnSpc>
              <a:spcBef>
                <a:spcPts val="0"/>
              </a:spcBef>
              <a:spcAft>
                <a:spcPts val="0"/>
              </a:spcAft>
              <a:buClrTx/>
              <a:buSzTx/>
              <a:buNone/>
              <a:tabLst/>
              <a:defRPr/>
            </a:pPr>
            <a:endParaRPr lang="fi-FI" sz="16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15:00 	Tulipalotyötapaturma Pakkasella (s/s Hall XVII)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Keskustelua, kommentteja, yhteenveto</a:t>
            </a:r>
          </a:p>
          <a:p>
            <a:endParaRPr lang="fi-FI" dirty="0"/>
          </a:p>
        </p:txBody>
      </p:sp>
      <p:sp>
        <p:nvSpPr>
          <p:cNvPr id="5" name="TextBox 4">
            <a:extLst>
              <a:ext uri="{FF2B5EF4-FFF2-40B4-BE49-F238E27FC236}">
                <a16:creationId xmlns:a16="http://schemas.microsoft.com/office/drawing/2014/main" id="{0F23D58A-E2BE-2248-FF45-225093890F8C}"/>
              </a:ext>
            </a:extLst>
          </p:cNvPr>
          <p:cNvSpPr txBox="1"/>
          <p:nvPr/>
        </p:nvSpPr>
        <p:spPr>
          <a:xfrm>
            <a:off x="3048657" y="3244334"/>
            <a:ext cx="6097314" cy="369332"/>
          </a:xfrm>
          <a:prstGeom prst="rect">
            <a:avLst/>
          </a:prstGeom>
          <a:noFill/>
        </p:spPr>
        <p:txBody>
          <a:bodyPr wrap="square">
            <a:spAutoFit/>
          </a:bodyPr>
          <a:lstStyle/>
          <a:p>
            <a:r>
              <a:rPr lang="fi-FI" b="0" dirty="0">
                <a:effectLst/>
              </a:rPr>
              <a:t> </a:t>
            </a:r>
            <a:endParaRPr lang="fi-FI" dirty="0"/>
          </a:p>
        </p:txBody>
      </p:sp>
    </p:spTree>
    <p:extLst>
      <p:ext uri="{BB962C8B-B14F-4D97-AF65-F5344CB8AC3E}">
        <p14:creationId xmlns:p14="http://schemas.microsoft.com/office/powerpoint/2010/main" val="181877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63476D-8412-4E26-951C-BF4882DEE2B9}"/>
              </a:ext>
            </a:extLst>
          </p:cNvPr>
          <p:cNvSpPr>
            <a:spLocks noGrp="1"/>
          </p:cNvSpPr>
          <p:nvPr>
            <p:ph type="title"/>
          </p:nvPr>
        </p:nvSpPr>
        <p:spPr>
          <a:xfrm>
            <a:off x="838200" y="365125"/>
            <a:ext cx="10515600" cy="1325563"/>
          </a:xfrm>
        </p:spPr>
        <p:txBody>
          <a:bodyPr>
            <a:normAutofit/>
          </a:bodyPr>
          <a:lstStyle/>
          <a:p>
            <a:r>
              <a:rPr lang="fi-FI" b="1" dirty="0">
                <a:solidFill>
                  <a:srgbClr val="0070C0"/>
                </a:solidFill>
              </a:rPr>
              <a:t>Seuran yleistilanne vuoden 2024 alussa</a:t>
            </a:r>
          </a:p>
        </p:txBody>
      </p:sp>
      <p:sp>
        <p:nvSpPr>
          <p:cNvPr id="5" name="Slide Number Placeholder 4">
            <a:extLst>
              <a:ext uri="{FF2B5EF4-FFF2-40B4-BE49-F238E27FC236}">
                <a16:creationId xmlns:a16="http://schemas.microsoft.com/office/drawing/2014/main" id="{E04F4B1F-14F6-4B06-83FC-21B6B083F2E4}"/>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259B908B-A08E-4941-9D35-EADA5D37952B}" type="slidenum">
              <a:rPr lang="fi-FI" altLang="fi-FI" smtClean="0"/>
              <a:pPr>
                <a:spcAft>
                  <a:spcPts val="600"/>
                </a:spcAft>
                <a:defRPr/>
              </a:pPr>
              <a:t>5</a:t>
            </a:fld>
            <a:endParaRPr lang="fi-FI" altLang="fi-FI"/>
          </a:p>
        </p:txBody>
      </p:sp>
      <p:graphicFrame>
        <p:nvGraphicFramePr>
          <p:cNvPr id="15" name="Content Placeholder 1">
            <a:extLst>
              <a:ext uri="{FF2B5EF4-FFF2-40B4-BE49-F238E27FC236}">
                <a16:creationId xmlns:a16="http://schemas.microsoft.com/office/drawing/2014/main" id="{654DF3F8-CD87-2FCA-80B7-3F6AB7C16FA1}"/>
              </a:ext>
            </a:extLst>
          </p:cNvPr>
          <p:cNvGraphicFramePr>
            <a:graphicFrameLocks noGrp="1"/>
          </p:cNvGraphicFramePr>
          <p:nvPr>
            <p:ph idx="1"/>
            <p:extLst>
              <p:ext uri="{D42A27DB-BD31-4B8C-83A1-F6EECF244321}">
                <p14:modId xmlns:p14="http://schemas.microsoft.com/office/powerpoint/2010/main" val="2082257572"/>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40331F8-21F8-48A6-C1DA-A7E0F47DC296}"/>
              </a:ext>
            </a:extLst>
          </p:cNvPr>
          <p:cNvPicPr>
            <a:picLocks noChangeAspect="1"/>
          </p:cNvPicPr>
          <p:nvPr/>
        </p:nvPicPr>
        <p:blipFill>
          <a:blip r:embed="rId7"/>
          <a:stretch>
            <a:fillRect/>
          </a:stretch>
        </p:blipFill>
        <p:spPr>
          <a:xfrm>
            <a:off x="10860139" y="5831631"/>
            <a:ext cx="987322" cy="1049438"/>
          </a:xfrm>
          <a:prstGeom prst="rect">
            <a:avLst/>
          </a:prstGeom>
        </p:spPr>
      </p:pic>
    </p:spTree>
    <p:extLst>
      <p:ext uri="{BB962C8B-B14F-4D97-AF65-F5344CB8AC3E}">
        <p14:creationId xmlns:p14="http://schemas.microsoft.com/office/powerpoint/2010/main" val="2341722277"/>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393D-4AE5-015D-024A-11544118A08F}"/>
              </a:ext>
            </a:extLst>
          </p:cNvPr>
          <p:cNvSpPr>
            <a:spLocks noGrp="1"/>
          </p:cNvSpPr>
          <p:nvPr>
            <p:ph type="title"/>
          </p:nvPr>
        </p:nvSpPr>
        <p:spPr>
          <a:xfrm>
            <a:off x="1066800" y="-116068"/>
            <a:ext cx="10058400" cy="1450757"/>
          </a:xfrm>
        </p:spPr>
        <p:txBody>
          <a:bodyPr/>
          <a:lstStyle/>
          <a:p>
            <a:r>
              <a:rPr lang="fi-FI" b="1" dirty="0">
                <a:solidFill>
                  <a:srgbClr val="0070C0"/>
                </a:solidFill>
              </a:rPr>
              <a:t>Ajankohtaisia kuulumisia</a:t>
            </a:r>
          </a:p>
        </p:txBody>
      </p:sp>
      <p:sp>
        <p:nvSpPr>
          <p:cNvPr id="3" name="Content Placeholder 2">
            <a:extLst>
              <a:ext uri="{FF2B5EF4-FFF2-40B4-BE49-F238E27FC236}">
                <a16:creationId xmlns:a16="http://schemas.microsoft.com/office/drawing/2014/main" id="{28B863EF-8214-B6F1-F77C-5226F90A2535}"/>
              </a:ext>
            </a:extLst>
          </p:cNvPr>
          <p:cNvSpPr>
            <a:spLocks noGrp="1"/>
          </p:cNvSpPr>
          <p:nvPr>
            <p:ph idx="1"/>
          </p:nvPr>
        </p:nvSpPr>
        <p:spPr/>
        <p:txBody>
          <a:bodyPr>
            <a:normAutofit fontScale="92500" lnSpcReduction="10000"/>
          </a:bodyPr>
          <a:lstStyle/>
          <a:p>
            <a:pPr lvl="1">
              <a:buFont typeface="Wingdings" panose="05000000000000000000" pitchFamily="2" charset="2"/>
              <a:buChar char="§"/>
            </a:pPr>
            <a:r>
              <a:rPr lang="fi-FI" dirty="0"/>
              <a:t> Uudistunut hallitus on aloittanut toimintansa</a:t>
            </a:r>
          </a:p>
          <a:p>
            <a:pPr lvl="2">
              <a:buFont typeface="Wingdings" panose="05000000000000000000" pitchFamily="2" charset="2"/>
              <a:buChar char="§"/>
            </a:pPr>
            <a:r>
              <a:rPr lang="fi-FI" sz="1800" dirty="0"/>
              <a:t>Taloudesta vastaa Eemeli Mölsä ja sihteerinä Tuire Salmivirta, muut vastuut ennallaan</a:t>
            </a:r>
          </a:p>
          <a:p>
            <a:pPr lvl="2">
              <a:buFont typeface="Wingdings" panose="05000000000000000000" pitchFamily="2" charset="2"/>
              <a:buChar char="§"/>
            </a:pPr>
            <a:r>
              <a:rPr lang="fi-FI" sz="1800" dirty="0"/>
              <a:t>Tiivis yhteistö mm. Seuran katsastajien kanssa</a:t>
            </a:r>
          </a:p>
          <a:p>
            <a:pPr marL="384048" lvl="2" indent="0">
              <a:buNone/>
            </a:pPr>
            <a:endParaRPr lang="fi-FI" sz="1800" dirty="0"/>
          </a:p>
          <a:p>
            <a:pPr lvl="1">
              <a:buFont typeface="Wingdings" panose="05000000000000000000" pitchFamily="2" charset="2"/>
              <a:buChar char="§"/>
            </a:pPr>
            <a:r>
              <a:rPr lang="fi-FI" dirty="0"/>
              <a:t>Venemessut onnnistuneesti takana, suuri kiitos kaikille mukanaolleille !</a:t>
            </a:r>
          </a:p>
          <a:p>
            <a:pPr lvl="1">
              <a:buFont typeface="Wingdings" panose="05000000000000000000" pitchFamily="2" charset="2"/>
              <a:buChar char="§"/>
            </a:pPr>
            <a:endParaRPr lang="fi-FI" dirty="0"/>
          </a:p>
          <a:p>
            <a:pPr lvl="1">
              <a:buFont typeface="Wingdings" panose="05000000000000000000" pitchFamily="2" charset="2"/>
              <a:buChar char="§"/>
            </a:pPr>
            <a:r>
              <a:rPr lang="fi-FI" dirty="0"/>
              <a:t>Perinnelaivatoimikunnan vuosi käynnistynyt, seurasta mukana Paavo Pakkanen ja Lauri Elo</a:t>
            </a:r>
          </a:p>
          <a:p>
            <a:pPr lvl="1">
              <a:buFont typeface="Wingdings" panose="05000000000000000000" pitchFamily="2" charset="2"/>
              <a:buChar char="§"/>
            </a:pPr>
            <a:r>
              <a:rPr lang="fi-FI" dirty="0"/>
              <a:t>Menetelmäkoe – asiasta lisää tässä seminaarissa</a:t>
            </a:r>
          </a:p>
          <a:p>
            <a:pPr marL="201168" lvl="1" indent="0">
              <a:buNone/>
            </a:pPr>
            <a:endParaRPr lang="fi-FI" dirty="0"/>
          </a:p>
          <a:p>
            <a:pPr lvl="1">
              <a:buFont typeface="Wingdings" panose="05000000000000000000" pitchFamily="2" charset="2"/>
              <a:buChar char="§"/>
            </a:pPr>
            <a:r>
              <a:rPr lang="fi-FI" dirty="0"/>
              <a:t>Jäsenkokous pidetään huhtikuussa, paikka &amp; aika tarkennetaan</a:t>
            </a:r>
          </a:p>
          <a:p>
            <a:pPr lvl="1">
              <a:buFont typeface="Wingdings" panose="05000000000000000000" pitchFamily="2" charset="2"/>
              <a:buChar char="§"/>
            </a:pPr>
            <a:r>
              <a:rPr lang="fi-FI" dirty="0"/>
              <a:t>Matka Ruotsiin siirtyy, jäsenristeily s/s Tursolla on suunnitteilla</a:t>
            </a:r>
          </a:p>
          <a:p>
            <a:pPr marL="201168" lvl="1" indent="0">
              <a:buNone/>
            </a:pPr>
            <a:endParaRPr lang="fi-FI" dirty="0"/>
          </a:p>
          <a:p>
            <a:pPr lvl="1">
              <a:buFont typeface="Wingdings" panose="05000000000000000000" pitchFamily="2" charset="2"/>
              <a:buChar char="§"/>
            </a:pPr>
            <a:r>
              <a:rPr lang="fi-FI" dirty="0"/>
              <a:t> Kesän tapahtumien valmistelu on aktiivisessa vaiheessa</a:t>
            </a:r>
          </a:p>
          <a:p>
            <a:pPr lvl="1">
              <a:buFont typeface="Wingdings" panose="05000000000000000000" pitchFamily="2" charset="2"/>
              <a:buChar char="§"/>
            </a:pPr>
            <a:endParaRPr lang="fi-FI" dirty="0"/>
          </a:p>
          <a:p>
            <a:pPr marL="201168" lvl="1" indent="0">
              <a:buNone/>
            </a:pPr>
            <a:endParaRPr lang="fi-FI" dirty="0"/>
          </a:p>
          <a:p>
            <a:pPr lvl="1">
              <a:buFont typeface="Arial" panose="020B0604020202020204" pitchFamily="34" charset="0"/>
              <a:buChar char="•"/>
            </a:pPr>
            <a:endParaRPr lang="fi-FI" dirty="0"/>
          </a:p>
          <a:p>
            <a:pPr>
              <a:buFont typeface="Arial" panose="020B0604020202020204" pitchFamily="34" charset="0"/>
              <a:buChar char="•"/>
            </a:pPr>
            <a:endParaRPr lang="fi-FI" dirty="0"/>
          </a:p>
        </p:txBody>
      </p:sp>
      <p:pic>
        <p:nvPicPr>
          <p:cNvPr id="4" name="Picture 3">
            <a:extLst>
              <a:ext uri="{FF2B5EF4-FFF2-40B4-BE49-F238E27FC236}">
                <a16:creationId xmlns:a16="http://schemas.microsoft.com/office/drawing/2014/main" id="{3D85BA7C-8570-A597-246B-D9A0FB571738}"/>
              </a:ext>
            </a:extLst>
          </p:cNvPr>
          <p:cNvPicPr>
            <a:picLocks noChangeAspect="1"/>
          </p:cNvPicPr>
          <p:nvPr/>
        </p:nvPicPr>
        <p:blipFill>
          <a:blip r:embed="rId2"/>
          <a:stretch>
            <a:fillRect/>
          </a:stretch>
        </p:blipFill>
        <p:spPr>
          <a:xfrm>
            <a:off x="10924998" y="5031179"/>
            <a:ext cx="1152244" cy="1225402"/>
          </a:xfrm>
          <a:prstGeom prst="rect">
            <a:avLst/>
          </a:prstGeom>
        </p:spPr>
      </p:pic>
    </p:spTree>
    <p:extLst>
      <p:ext uri="{BB962C8B-B14F-4D97-AF65-F5344CB8AC3E}">
        <p14:creationId xmlns:p14="http://schemas.microsoft.com/office/powerpoint/2010/main" val="28650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6" name="Picture Placeholder 5" descr="A group of people walking on a dock&#10;&#10;Description automatically generated">
            <a:extLst>
              <a:ext uri="{FF2B5EF4-FFF2-40B4-BE49-F238E27FC236}">
                <a16:creationId xmlns:a16="http://schemas.microsoft.com/office/drawing/2014/main" id="{AE0E0D19-64F2-0E16-B48D-A82F24320B4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845" r="1" b="7846"/>
          <a:stretch/>
        </p:blipFill>
        <p:spPr>
          <a:xfrm>
            <a:off x="20" y="10"/>
            <a:ext cx="12186295" cy="6857990"/>
          </a:xfrm>
          <a:prstGeom prst="rect">
            <a:avLst/>
          </a:prstGeom>
        </p:spPr>
      </p:pic>
      <p:sp>
        <p:nvSpPr>
          <p:cNvPr id="19" name="Rectangle 18">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5"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1FECBEA-122B-C0FE-98DA-6F84A1B4AC44}"/>
              </a:ext>
            </a:extLst>
          </p:cNvPr>
          <p:cNvSpPr>
            <a:spLocks noGrp="1"/>
          </p:cNvSpPr>
          <p:nvPr>
            <p:ph type="body" sz="half" idx="2"/>
          </p:nvPr>
        </p:nvSpPr>
        <p:spPr>
          <a:xfrm>
            <a:off x="859296" y="3281679"/>
            <a:ext cx="3306304" cy="2157048"/>
          </a:xfrm>
        </p:spPr>
        <p:txBody>
          <a:bodyPr vert="horz" lIns="0" tIns="45720" rIns="0" bIns="45720" rtlCol="0">
            <a:normAutofit fontScale="55000" lnSpcReduction="20000"/>
          </a:bodyPr>
          <a:lstStyle/>
          <a:p>
            <a:r>
              <a:rPr lang="en-US" sz="2000" dirty="0" err="1"/>
              <a:t>Tapahtuman</a:t>
            </a:r>
            <a:r>
              <a:rPr lang="en-US" sz="2000" dirty="0"/>
              <a:t> </a:t>
            </a:r>
            <a:r>
              <a:rPr lang="en-US" sz="2000" dirty="0" err="1"/>
              <a:t>ohjema</a:t>
            </a:r>
            <a:r>
              <a:rPr lang="en-US" sz="2000" dirty="0"/>
              <a:t>:</a:t>
            </a:r>
          </a:p>
          <a:p>
            <a:pPr marL="285750" indent="-285750">
              <a:buFont typeface="Wingdings" panose="05000000000000000000" pitchFamily="2" charset="2"/>
              <a:buChar char="§"/>
            </a:pPr>
            <a:r>
              <a:rPr lang="en-US" sz="2000" dirty="0" err="1"/>
              <a:t>Regattamatkan</a:t>
            </a:r>
            <a:r>
              <a:rPr lang="en-US" sz="2000" dirty="0"/>
              <a:t> </a:t>
            </a:r>
            <a:r>
              <a:rPr lang="en-US" sz="2000" dirty="0" err="1"/>
              <a:t>välietappi</a:t>
            </a:r>
            <a:r>
              <a:rPr lang="en-US" sz="2000" dirty="0"/>
              <a:t> </a:t>
            </a:r>
            <a:r>
              <a:rPr lang="en-US" sz="2000" dirty="0" err="1"/>
              <a:t>Puumalassa</a:t>
            </a:r>
            <a:r>
              <a:rPr lang="en-US" sz="2000" dirty="0"/>
              <a:t> 11.7</a:t>
            </a:r>
          </a:p>
          <a:p>
            <a:pPr marL="285750" indent="-285750">
              <a:buFont typeface="Wingdings" panose="05000000000000000000" pitchFamily="2" charset="2"/>
              <a:buChar char="§"/>
            </a:pPr>
            <a:r>
              <a:rPr lang="en-US" sz="2000" dirty="0" err="1"/>
              <a:t>Kokoontuminen</a:t>
            </a:r>
            <a:r>
              <a:rPr lang="en-US" sz="2000" dirty="0"/>
              <a:t> </a:t>
            </a:r>
            <a:r>
              <a:rPr lang="en-US" sz="2000" dirty="0" err="1"/>
              <a:t>Kanavansuun</a:t>
            </a:r>
            <a:r>
              <a:rPr lang="en-US" sz="2000" dirty="0"/>
              <a:t> </a:t>
            </a:r>
            <a:r>
              <a:rPr lang="en-US" sz="2000" dirty="0" err="1"/>
              <a:t>telakalle</a:t>
            </a:r>
            <a:r>
              <a:rPr lang="en-US" sz="2000" dirty="0"/>
              <a:t> 12.7 </a:t>
            </a:r>
            <a:r>
              <a:rPr lang="en-US" sz="2000" dirty="0" err="1"/>
              <a:t>Höyrypursiseuran</a:t>
            </a:r>
            <a:r>
              <a:rPr lang="en-US" sz="2000" dirty="0"/>
              <a:t> </a:t>
            </a:r>
            <a:r>
              <a:rPr lang="en-US" sz="2000" dirty="0" err="1"/>
              <a:t>illanvietto</a:t>
            </a:r>
            <a:endParaRPr lang="en-US" sz="2000" dirty="0"/>
          </a:p>
          <a:p>
            <a:pPr marL="285750" indent="-285750">
              <a:buFont typeface="Wingdings" panose="05000000000000000000" pitchFamily="2" charset="2"/>
              <a:buChar char="§"/>
            </a:pPr>
            <a:r>
              <a:rPr lang="en-US" sz="2000" dirty="0" err="1"/>
              <a:t>Regattapurjehdus</a:t>
            </a:r>
            <a:r>
              <a:rPr lang="en-US" sz="2000" dirty="0"/>
              <a:t> ja </a:t>
            </a:r>
            <a:r>
              <a:rPr lang="en-US" sz="2000" dirty="0" err="1"/>
              <a:t>juhla</a:t>
            </a:r>
            <a:r>
              <a:rPr lang="en-US" sz="2000" dirty="0"/>
              <a:t> </a:t>
            </a:r>
            <a:r>
              <a:rPr lang="en-US" sz="2000" dirty="0" err="1"/>
              <a:t>Lappeenrannan</a:t>
            </a:r>
            <a:r>
              <a:rPr lang="en-US" sz="2000" dirty="0"/>
              <a:t> </a:t>
            </a:r>
            <a:r>
              <a:rPr lang="en-US" sz="2000" dirty="0" err="1"/>
              <a:t>satamassa</a:t>
            </a:r>
            <a:r>
              <a:rPr lang="en-US" sz="2000" dirty="0"/>
              <a:t> 13.7. </a:t>
            </a:r>
          </a:p>
          <a:p>
            <a:pPr marL="285750" indent="-285750">
              <a:buFont typeface="Wingdings" panose="05000000000000000000" pitchFamily="2" charset="2"/>
              <a:buChar char="§"/>
            </a:pPr>
            <a:endParaRPr lang="en-US" sz="2000" dirty="0"/>
          </a:p>
          <a:p>
            <a:r>
              <a:rPr lang="en-US" sz="2000" dirty="0" err="1"/>
              <a:t>Lisätiedot</a:t>
            </a:r>
            <a:r>
              <a:rPr lang="en-US" sz="2000" dirty="0"/>
              <a:t> ja </a:t>
            </a:r>
            <a:r>
              <a:rPr lang="en-US" sz="2000" dirty="0" err="1"/>
              <a:t>ilmoittautuiset</a:t>
            </a:r>
            <a:r>
              <a:rPr lang="en-US" sz="2000" dirty="0"/>
              <a:t>:                               </a:t>
            </a:r>
          </a:p>
          <a:p>
            <a:pPr marL="285750" indent="-285750">
              <a:buFont typeface="Wingdings" panose="05000000000000000000" pitchFamily="2" charset="2"/>
              <a:buChar char="§"/>
            </a:pPr>
            <a:r>
              <a:rPr lang="en-US" sz="2000" dirty="0" err="1"/>
              <a:t>Regattamestari</a:t>
            </a:r>
            <a:r>
              <a:rPr lang="en-US" sz="2000" dirty="0"/>
              <a:t> Taisto Nevalainen: </a:t>
            </a:r>
            <a:r>
              <a:rPr lang="en-US" sz="2000" dirty="0">
                <a:hlinkClick r:id="rId3"/>
              </a:rPr>
              <a:t>taisto.Nevalainen@pp.inet.fi</a:t>
            </a:r>
            <a:r>
              <a:rPr lang="en-US" sz="2000" dirty="0"/>
              <a:t> </a:t>
            </a:r>
          </a:p>
          <a:p>
            <a:pPr marL="285750" indent="-285750">
              <a:buFont typeface="Wingdings" panose="05000000000000000000" pitchFamily="2" charset="2"/>
              <a:buChar char="§"/>
            </a:pPr>
            <a:r>
              <a:rPr lang="en-US" sz="2000" dirty="0" err="1"/>
              <a:t>Lisäksi</a:t>
            </a:r>
            <a:r>
              <a:rPr lang="en-US" sz="2000" dirty="0"/>
              <a:t> </a:t>
            </a:r>
            <a:r>
              <a:rPr lang="en-US" sz="2000" dirty="0" err="1"/>
              <a:t>Puumalan</a:t>
            </a:r>
            <a:r>
              <a:rPr lang="en-US" sz="2000" dirty="0"/>
              <a:t> </a:t>
            </a:r>
            <a:r>
              <a:rPr lang="en-US" sz="2000" dirty="0" err="1"/>
              <a:t>osalta</a:t>
            </a:r>
            <a:r>
              <a:rPr lang="en-US" sz="2000" dirty="0"/>
              <a:t> Marita Liiman: marita.Liiman@höyrylaiva.fi</a:t>
            </a:r>
          </a:p>
          <a:p>
            <a:pPr marL="285750" indent="-285750">
              <a:buFont typeface="Wingdings" panose="05000000000000000000" pitchFamily="2" charset="2"/>
              <a:buChar char="§"/>
            </a:pPr>
            <a:endParaRPr lang="en-US" sz="1600" dirty="0"/>
          </a:p>
        </p:txBody>
      </p:sp>
      <p:sp>
        <p:nvSpPr>
          <p:cNvPr id="2" name="Title 1">
            <a:extLst>
              <a:ext uri="{FF2B5EF4-FFF2-40B4-BE49-F238E27FC236}">
                <a16:creationId xmlns:a16="http://schemas.microsoft.com/office/drawing/2014/main" id="{C6CA8AE8-31B5-29BA-AEFD-43880E093BEB}"/>
              </a:ext>
            </a:extLst>
          </p:cNvPr>
          <p:cNvSpPr>
            <a:spLocks noGrp="1"/>
          </p:cNvSpPr>
          <p:nvPr>
            <p:ph type="title"/>
          </p:nvPr>
        </p:nvSpPr>
        <p:spPr>
          <a:xfrm>
            <a:off x="992040" y="1419272"/>
            <a:ext cx="3020836" cy="1770967"/>
          </a:xfrm>
        </p:spPr>
        <p:txBody>
          <a:bodyPr vert="horz" lIns="91440" tIns="45720" rIns="91440" bIns="45720" rtlCol="0" anchor="b">
            <a:normAutofit fontScale="90000"/>
          </a:bodyPr>
          <a:lstStyle/>
          <a:p>
            <a:r>
              <a:rPr lang="en-US" b="1" dirty="0" err="1">
                <a:effectLst>
                  <a:outerShdw blurRad="38100" dist="38100" dir="2700000" algn="tl">
                    <a:srgbClr val="000000">
                      <a:alpha val="43137"/>
                    </a:srgbClr>
                  </a:outerShdw>
                </a:effectLst>
              </a:rPr>
              <a:t>Höyrylaivojen</a:t>
            </a:r>
            <a:r>
              <a:rPr lang="en-US" b="1" dirty="0">
                <a:effectLst>
                  <a:outerShdw blurRad="38100" dist="38100" dir="2700000" algn="tl">
                    <a:srgbClr val="000000">
                      <a:alpha val="43137"/>
                    </a:srgbClr>
                  </a:outerShdw>
                </a:effectLst>
              </a:rPr>
              <a:t> regatta </a:t>
            </a:r>
            <a:r>
              <a:rPr lang="en-US" b="1" dirty="0" err="1">
                <a:effectLst>
                  <a:outerShdw blurRad="38100" dist="38100" dir="2700000" algn="tl">
                    <a:srgbClr val="000000">
                      <a:alpha val="43137"/>
                    </a:srgbClr>
                  </a:outerShdw>
                </a:effectLst>
              </a:rPr>
              <a:t>Lappeenrannassa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lauantaina</a:t>
            </a:r>
            <a:r>
              <a:rPr lang="en-US" b="1" dirty="0">
                <a:effectLst>
                  <a:outerShdw blurRad="38100" dist="38100" dir="2700000" algn="tl">
                    <a:srgbClr val="000000">
                      <a:alpha val="43137"/>
                    </a:srgbClr>
                  </a:outerShdw>
                </a:effectLst>
              </a:rPr>
              <a:t> 13.7.</a:t>
            </a:r>
          </a:p>
        </p:txBody>
      </p:sp>
      <p:sp>
        <p:nvSpPr>
          <p:cNvPr id="21" name="Rectangle 20">
            <a:extLst>
              <a:ext uri="{FF2B5EF4-FFF2-40B4-BE49-F238E27FC236}">
                <a16:creationId xmlns:a16="http://schemas.microsoft.com/office/drawing/2014/main" id="{FFDAE799-CF89-4844-9410-D1C0F8CBC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393" y="1240045"/>
            <a:ext cx="64008" cy="4352544"/>
          </a:xfrm>
          <a:prstGeom prst="rect">
            <a:avLst/>
          </a:prstGeom>
          <a:solidFill>
            <a:srgbClr val="C19C6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019368FE-A82F-1506-C66E-96B193798B9A}"/>
              </a:ext>
            </a:extLst>
          </p:cNvPr>
          <p:cNvPicPr>
            <a:picLocks noChangeAspect="1"/>
          </p:cNvPicPr>
          <p:nvPr/>
        </p:nvPicPr>
        <p:blipFill>
          <a:blip r:embed="rId4"/>
          <a:stretch>
            <a:fillRect/>
          </a:stretch>
        </p:blipFill>
        <p:spPr>
          <a:xfrm>
            <a:off x="10769040" y="5667702"/>
            <a:ext cx="1153863" cy="1225847"/>
          </a:xfrm>
          <a:prstGeom prst="rect">
            <a:avLst/>
          </a:prstGeom>
        </p:spPr>
      </p:pic>
      <p:sp>
        <p:nvSpPr>
          <p:cNvPr id="3" name="TextBox 2">
            <a:extLst>
              <a:ext uri="{FF2B5EF4-FFF2-40B4-BE49-F238E27FC236}">
                <a16:creationId xmlns:a16="http://schemas.microsoft.com/office/drawing/2014/main" id="{09D29B12-3A8B-584A-CE63-0D5E0B7645E8}"/>
              </a:ext>
            </a:extLst>
          </p:cNvPr>
          <p:cNvSpPr txBox="1"/>
          <p:nvPr/>
        </p:nvSpPr>
        <p:spPr>
          <a:xfrm>
            <a:off x="905406" y="5773419"/>
            <a:ext cx="3373988" cy="523220"/>
          </a:xfrm>
          <a:prstGeom prst="rect">
            <a:avLst/>
          </a:prstGeom>
          <a:solidFill>
            <a:schemeClr val="tx1">
              <a:lumMod val="95000"/>
              <a:lumOff val="5000"/>
            </a:schemeClr>
          </a:solidFill>
        </p:spPr>
        <p:txBody>
          <a:bodyPr wrap="square" rtlCol="0">
            <a:spAutoFit/>
          </a:bodyPr>
          <a:lstStyle/>
          <a:p>
            <a:r>
              <a:rPr lang="fi-FI" sz="1400" dirty="0">
                <a:solidFill>
                  <a:schemeClr val="bg1"/>
                </a:solidFill>
              </a:rPr>
              <a:t>Tulossa on myös julkaisu Lappeenrannan höyrylaivoista by Esko Pakkanen</a:t>
            </a:r>
          </a:p>
        </p:txBody>
      </p:sp>
    </p:spTree>
    <p:extLst>
      <p:ext uri="{BB962C8B-B14F-4D97-AF65-F5344CB8AC3E}">
        <p14:creationId xmlns:p14="http://schemas.microsoft.com/office/powerpoint/2010/main" val="269770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190FC-83E9-8E29-676E-3FB6C1031E4D}"/>
              </a:ext>
            </a:extLst>
          </p:cNvPr>
          <p:cNvSpPr>
            <a:spLocks noGrp="1"/>
          </p:cNvSpPr>
          <p:nvPr>
            <p:ph type="title"/>
          </p:nvPr>
        </p:nvSpPr>
        <p:spPr>
          <a:xfrm>
            <a:off x="1641114" y="427142"/>
            <a:ext cx="4116187" cy="1960234"/>
          </a:xfrm>
        </p:spPr>
        <p:txBody>
          <a:bodyPr vert="horz" lIns="91440" tIns="45720" rIns="91440" bIns="45720" rtlCol="0" anchor="b">
            <a:normAutofit/>
          </a:bodyPr>
          <a:lstStyle/>
          <a:p>
            <a:r>
              <a:rPr lang="en-US" sz="4400" dirty="0" err="1">
                <a:solidFill>
                  <a:srgbClr val="52303E"/>
                </a:solidFill>
              </a:rPr>
              <a:t>Näsijärven</a:t>
            </a:r>
            <a:r>
              <a:rPr lang="en-US" sz="4400" dirty="0">
                <a:solidFill>
                  <a:srgbClr val="52303E"/>
                </a:solidFill>
              </a:rPr>
              <a:t> </a:t>
            </a:r>
            <a:r>
              <a:rPr lang="en-US" sz="4400" dirty="0" err="1">
                <a:solidFill>
                  <a:srgbClr val="52303E"/>
                </a:solidFill>
              </a:rPr>
              <a:t>Höyrylaivojen</a:t>
            </a:r>
            <a:r>
              <a:rPr lang="en-US" sz="4400" dirty="0">
                <a:solidFill>
                  <a:srgbClr val="52303E"/>
                </a:solidFill>
              </a:rPr>
              <a:t> regatta, KURU </a:t>
            </a:r>
          </a:p>
        </p:txBody>
      </p:sp>
      <p:cxnSp>
        <p:nvCxnSpPr>
          <p:cNvPr id="19" name="Straight Connector 18">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BD770-FA02-1097-0DE3-6FAF55A1B614}"/>
              </a:ext>
            </a:extLst>
          </p:cNvPr>
          <p:cNvPicPr>
            <a:picLocks noChangeAspect="1"/>
          </p:cNvPicPr>
          <p:nvPr/>
        </p:nvPicPr>
        <p:blipFill>
          <a:blip r:embed="rId2"/>
          <a:stretch>
            <a:fillRect/>
          </a:stretch>
        </p:blipFill>
        <p:spPr>
          <a:xfrm>
            <a:off x="-72349" y="-109533"/>
            <a:ext cx="4848606" cy="6858000"/>
          </a:xfrm>
          <a:prstGeom prst="rect">
            <a:avLst/>
          </a:prstGeom>
        </p:spPr>
      </p:pic>
      <p:sp>
        <p:nvSpPr>
          <p:cNvPr id="4" name="Text Placeholder 3">
            <a:extLst>
              <a:ext uri="{FF2B5EF4-FFF2-40B4-BE49-F238E27FC236}">
                <a16:creationId xmlns:a16="http://schemas.microsoft.com/office/drawing/2014/main" id="{A5188377-563C-9467-75CD-6C51B80AE5FD}"/>
              </a:ext>
            </a:extLst>
          </p:cNvPr>
          <p:cNvSpPr>
            <a:spLocks noGrp="1"/>
          </p:cNvSpPr>
          <p:nvPr>
            <p:ph type="body" sz="half" idx="2"/>
          </p:nvPr>
        </p:nvSpPr>
        <p:spPr>
          <a:xfrm>
            <a:off x="492371" y="2790855"/>
            <a:ext cx="3084844" cy="3311766"/>
          </a:xfrm>
        </p:spPr>
        <p:txBody>
          <a:bodyPr vert="horz" lIns="0" tIns="45720" rIns="0" bIns="45720" rtlCol="0">
            <a:normAutofit/>
          </a:bodyPr>
          <a:lstStyle/>
          <a:p>
            <a:endParaRPr lang="en-US" sz="1600" dirty="0">
              <a:solidFill>
                <a:schemeClr val="tx1">
                  <a:lumMod val="75000"/>
                  <a:lumOff val="25000"/>
                </a:schemeClr>
              </a:solidFill>
            </a:endParaRPr>
          </a:p>
        </p:txBody>
      </p:sp>
      <p:pic>
        <p:nvPicPr>
          <p:cNvPr id="6" name="Picture Placeholder 5" descr="A group of people standing on a beach&#10;&#10;Description automatically generated">
            <a:extLst>
              <a:ext uri="{FF2B5EF4-FFF2-40B4-BE49-F238E27FC236}">
                <a16:creationId xmlns:a16="http://schemas.microsoft.com/office/drawing/2014/main" id="{13EA536D-8A3D-FC1E-A111-5BADE60A3FF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142" t="14937" r="8543" b="1796"/>
          <a:stretch/>
        </p:blipFill>
        <p:spPr>
          <a:xfrm>
            <a:off x="7977081" y="1"/>
            <a:ext cx="4250052" cy="3586654"/>
          </a:xfrm>
          <a:prstGeom prst="rect">
            <a:avLst/>
          </a:prstGeom>
        </p:spPr>
      </p:pic>
      <p:pic>
        <p:nvPicPr>
          <p:cNvPr id="8" name="Picture 7">
            <a:extLst>
              <a:ext uri="{FF2B5EF4-FFF2-40B4-BE49-F238E27FC236}">
                <a16:creationId xmlns:a16="http://schemas.microsoft.com/office/drawing/2014/main" id="{1E1AFEC2-A9BF-CDA3-061B-89991E8E28DE}"/>
              </a:ext>
            </a:extLst>
          </p:cNvPr>
          <p:cNvPicPr>
            <a:picLocks noChangeAspect="1"/>
          </p:cNvPicPr>
          <p:nvPr/>
        </p:nvPicPr>
        <p:blipFill>
          <a:blip r:embed="rId4"/>
          <a:stretch>
            <a:fillRect/>
          </a:stretch>
        </p:blipFill>
        <p:spPr>
          <a:xfrm>
            <a:off x="10428890" y="5254787"/>
            <a:ext cx="1354722" cy="1436331"/>
          </a:xfrm>
          <a:prstGeom prst="rect">
            <a:avLst/>
          </a:prstGeom>
        </p:spPr>
      </p:pic>
      <p:pic>
        <p:nvPicPr>
          <p:cNvPr id="3" name="Picture 2">
            <a:extLst>
              <a:ext uri="{FF2B5EF4-FFF2-40B4-BE49-F238E27FC236}">
                <a16:creationId xmlns:a16="http://schemas.microsoft.com/office/drawing/2014/main" id="{7D367438-BD1C-4205-AD7E-FC87228B83F4}"/>
              </a:ext>
            </a:extLst>
          </p:cNvPr>
          <p:cNvPicPr>
            <a:picLocks noChangeAspect="1"/>
          </p:cNvPicPr>
          <p:nvPr/>
        </p:nvPicPr>
        <p:blipFill rotWithShape="1">
          <a:blip r:embed="rId5"/>
          <a:srcRect l="26421" t="3613" r="23233"/>
          <a:stretch/>
        </p:blipFill>
        <p:spPr>
          <a:xfrm>
            <a:off x="4812317" y="1940502"/>
            <a:ext cx="4611584" cy="4608881"/>
          </a:xfrm>
          <a:prstGeom prst="rect">
            <a:avLst/>
          </a:prstGeom>
        </p:spPr>
      </p:pic>
      <p:sp>
        <p:nvSpPr>
          <p:cNvPr id="9" name="Rectangle 8">
            <a:extLst>
              <a:ext uri="{FF2B5EF4-FFF2-40B4-BE49-F238E27FC236}">
                <a16:creationId xmlns:a16="http://schemas.microsoft.com/office/drawing/2014/main" id="{56D81A6B-ACC1-F40C-9AD4-3F3C11EFF6A2}"/>
              </a:ext>
            </a:extLst>
          </p:cNvPr>
          <p:cNvSpPr/>
          <p:nvPr/>
        </p:nvSpPr>
        <p:spPr>
          <a:xfrm>
            <a:off x="8078502" y="439001"/>
            <a:ext cx="4047209" cy="11835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dirty="0"/>
              <a:t>Näsijärven hörylaivojen regatta, </a:t>
            </a:r>
          </a:p>
          <a:p>
            <a:pPr algn="ctr"/>
            <a:r>
              <a:rPr lang="fi-FI" b="1" dirty="0"/>
              <a:t>KURU 20.7</a:t>
            </a:r>
          </a:p>
          <a:p>
            <a:pPr algn="ctr"/>
            <a:r>
              <a:rPr lang="fi-FI" b="1" dirty="0"/>
              <a:t>Lisätiedot Eemeli Parviainen / </a:t>
            </a:r>
          </a:p>
          <a:p>
            <a:pPr algn="ctr"/>
            <a:r>
              <a:rPr lang="fi-FI" b="1" dirty="0"/>
              <a:t>Juha Kivinen</a:t>
            </a:r>
          </a:p>
        </p:txBody>
      </p:sp>
      <p:sp>
        <p:nvSpPr>
          <p:cNvPr id="12" name="Rectangle 11">
            <a:extLst>
              <a:ext uri="{FF2B5EF4-FFF2-40B4-BE49-F238E27FC236}">
                <a16:creationId xmlns:a16="http://schemas.microsoft.com/office/drawing/2014/main" id="{E72AA216-E68E-F3E3-A4F0-DADEFEB01B04}"/>
              </a:ext>
            </a:extLst>
          </p:cNvPr>
          <p:cNvSpPr/>
          <p:nvPr/>
        </p:nvSpPr>
        <p:spPr>
          <a:xfrm>
            <a:off x="200079" y="6497255"/>
            <a:ext cx="4366812" cy="2927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Keitele-Päijänteen regatta 27.7</a:t>
            </a:r>
          </a:p>
        </p:txBody>
      </p:sp>
    </p:spTree>
    <p:extLst>
      <p:ext uri="{BB962C8B-B14F-4D97-AF65-F5344CB8AC3E}">
        <p14:creationId xmlns:p14="http://schemas.microsoft.com/office/powerpoint/2010/main" val="106508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rgbClr val="4F6A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528E48-1E78-8CC8-4F75-AA0DB5E08D43}"/>
              </a:ext>
            </a:extLst>
          </p:cNvPr>
          <p:cNvSpPr>
            <a:spLocks noGrp="1"/>
          </p:cNvSpPr>
          <p:nvPr>
            <p:ph type="title"/>
          </p:nvPr>
        </p:nvSpPr>
        <p:spPr>
          <a:xfrm>
            <a:off x="210465" y="1274150"/>
            <a:ext cx="3779068" cy="3719533"/>
          </a:xfrm>
        </p:spPr>
        <p:txBody>
          <a:bodyPr vert="horz" lIns="91440" tIns="45720" rIns="91440" bIns="45720" rtlCol="0" anchor="b">
            <a:noAutofit/>
          </a:bodyPr>
          <a:lstStyle/>
          <a:p>
            <a:br>
              <a:rPr lang="en-US" sz="2400" b="1" dirty="0"/>
            </a:br>
            <a:br>
              <a:rPr lang="en-US" sz="2400" b="1" dirty="0"/>
            </a:br>
            <a:br>
              <a:rPr lang="en-US" sz="2400" b="1" dirty="0"/>
            </a:br>
            <a:br>
              <a:rPr lang="en-US" sz="2400" b="1" dirty="0"/>
            </a:br>
            <a:br>
              <a:rPr lang="en-US" sz="2400" b="1" dirty="0"/>
            </a:br>
            <a:br>
              <a:rPr lang="en-US" sz="2400" b="1" dirty="0"/>
            </a:br>
            <a:r>
              <a:rPr lang="en-US" sz="2400" b="1" dirty="0" err="1"/>
              <a:t>Laukansaaren</a:t>
            </a:r>
            <a:r>
              <a:rPr lang="en-US" sz="2400" b="1" dirty="0"/>
              <a:t> </a:t>
            </a:r>
            <a:r>
              <a:rPr lang="en-US" sz="2400" b="1" dirty="0" err="1"/>
              <a:t>kuulumisia</a:t>
            </a:r>
            <a:r>
              <a:rPr lang="en-US" sz="2400" b="1" dirty="0"/>
              <a:t>: </a:t>
            </a:r>
            <a:br>
              <a:rPr lang="en-US" sz="2400" b="1" dirty="0"/>
            </a:br>
            <a:br>
              <a:rPr lang="en-US" sz="2400" b="1" dirty="0"/>
            </a:br>
            <a:r>
              <a:rPr lang="en-US" sz="2400" dirty="0"/>
              <a:t>Uusi </a:t>
            </a:r>
            <a:r>
              <a:rPr lang="en-US" sz="2400" dirty="0" err="1"/>
              <a:t>huvimaja</a:t>
            </a:r>
            <a:r>
              <a:rPr lang="en-US" sz="2400" dirty="0"/>
              <a:t> </a:t>
            </a:r>
            <a:r>
              <a:rPr lang="en-US" sz="2400" dirty="0" err="1"/>
              <a:t>rakenteilla</a:t>
            </a:r>
            <a:br>
              <a:rPr lang="en-US" sz="2400" dirty="0"/>
            </a:br>
            <a:br>
              <a:rPr lang="en-US" sz="2400" dirty="0"/>
            </a:br>
            <a:r>
              <a:rPr lang="en-US" sz="2400" dirty="0" err="1"/>
              <a:t>Tukikohtamaksu</a:t>
            </a:r>
            <a:r>
              <a:rPr lang="en-US" sz="2400" dirty="0"/>
              <a:t> 20 e / </a:t>
            </a:r>
            <a:r>
              <a:rPr lang="en-US" sz="2400" dirty="0" err="1"/>
              <a:t>laiva</a:t>
            </a:r>
            <a:r>
              <a:rPr lang="en-US" sz="2400" dirty="0"/>
              <a:t> / </a:t>
            </a:r>
            <a:r>
              <a:rPr lang="en-US" sz="2400" dirty="0" err="1"/>
              <a:t>yö</a:t>
            </a:r>
            <a:r>
              <a:rPr lang="en-US" sz="2400" dirty="0"/>
              <a:t> </a:t>
            </a:r>
            <a:r>
              <a:rPr lang="en-US" sz="2400" dirty="0" err="1"/>
              <a:t>käytäntöön</a:t>
            </a:r>
            <a:br>
              <a:rPr lang="en-US" sz="2400" dirty="0"/>
            </a:br>
            <a:br>
              <a:rPr lang="en-US" sz="2400" dirty="0"/>
            </a:br>
            <a:r>
              <a:rPr lang="en-US" sz="2400" dirty="0" err="1"/>
              <a:t>Kesäkahvila</a:t>
            </a:r>
            <a:r>
              <a:rPr lang="en-US" sz="2400" dirty="0"/>
              <a:t> </a:t>
            </a:r>
            <a:r>
              <a:rPr lang="en-US" sz="2400" dirty="0" err="1"/>
              <a:t>starttaa</a:t>
            </a:r>
            <a:r>
              <a:rPr lang="en-US" sz="2400" dirty="0"/>
              <a:t> 29.6</a:t>
            </a:r>
            <a:br>
              <a:rPr lang="en-US" sz="2400" dirty="0"/>
            </a:br>
            <a:br>
              <a:rPr lang="en-US" sz="2400" dirty="0"/>
            </a:br>
            <a:r>
              <a:rPr lang="en-US" sz="2400" dirty="0" err="1"/>
              <a:t>Karvalakiregatta</a:t>
            </a:r>
            <a:r>
              <a:rPr lang="en-US" sz="2400" dirty="0"/>
              <a:t> </a:t>
            </a:r>
            <a:r>
              <a:rPr lang="en-US" sz="2400" dirty="0" err="1"/>
              <a:t>Laukansaaressa</a:t>
            </a:r>
            <a:r>
              <a:rPr lang="en-US" sz="2400" dirty="0"/>
              <a:t> 5.10</a:t>
            </a:r>
          </a:p>
        </p:txBody>
      </p:sp>
      <p:pic>
        <p:nvPicPr>
          <p:cNvPr id="5" name="Picture Placeholder 4">
            <a:extLst>
              <a:ext uri="{FF2B5EF4-FFF2-40B4-BE49-F238E27FC236}">
                <a16:creationId xmlns:a16="http://schemas.microsoft.com/office/drawing/2014/main" id="{BE2E231D-98E8-162A-444E-FDC4A488214A}"/>
              </a:ext>
            </a:extLst>
          </p:cNvPr>
          <p:cNvPicPr>
            <a:picLocks noGrp="1" noChangeAspect="1"/>
          </p:cNvPicPr>
          <p:nvPr>
            <p:ph type="pic" idx="1"/>
          </p:nvPr>
        </p:nvPicPr>
        <p:blipFill rotWithShape="1">
          <a:blip r:embed="rId2"/>
          <a:srcRect r="58"/>
          <a:stretch/>
        </p:blipFill>
        <p:spPr>
          <a:xfrm>
            <a:off x="4032287" y="374366"/>
            <a:ext cx="8111272" cy="5939724"/>
          </a:xfrm>
          <a:prstGeom prst="rect">
            <a:avLst/>
          </a:prstGeom>
        </p:spPr>
      </p:pic>
      <p:sp>
        <p:nvSpPr>
          <p:cNvPr id="20" name="Rectangle 19">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rgbClr val="C15E4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18788E7A-B8CC-3CA1-E708-E6D7E1C3FC41}"/>
              </a:ext>
            </a:extLst>
          </p:cNvPr>
          <p:cNvPicPr>
            <a:picLocks noChangeAspect="1"/>
          </p:cNvPicPr>
          <p:nvPr/>
        </p:nvPicPr>
        <p:blipFill>
          <a:blip r:embed="rId3"/>
          <a:stretch>
            <a:fillRect/>
          </a:stretch>
        </p:blipFill>
        <p:spPr>
          <a:xfrm>
            <a:off x="10753329" y="5463054"/>
            <a:ext cx="1152244" cy="1225402"/>
          </a:xfrm>
          <a:prstGeom prst="rect">
            <a:avLst/>
          </a:prstGeom>
        </p:spPr>
      </p:pic>
    </p:spTree>
    <p:extLst>
      <p:ext uri="{BB962C8B-B14F-4D97-AF65-F5344CB8AC3E}">
        <p14:creationId xmlns:p14="http://schemas.microsoft.com/office/powerpoint/2010/main" val="35506097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3449</TotalTime>
  <Words>598</Words>
  <Application>Microsoft Office PowerPoint</Application>
  <PresentationFormat>Widescreen</PresentationFormat>
  <Paragraphs>108</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Euphemia</vt:lpstr>
      <vt:lpstr>Segoe UI</vt:lpstr>
      <vt:lpstr>Wingdings</vt:lpstr>
      <vt:lpstr>Retrospect</vt:lpstr>
      <vt:lpstr>Tervetuloa Kevätseminaariin !</vt:lpstr>
      <vt:lpstr>Suomen höyrypursiseuran virtuaalinen  kevätseminaari  </vt:lpstr>
      <vt:lpstr>Ohjelma, aamupäivä</vt:lpstr>
      <vt:lpstr>Ohjelma, iltapäivä</vt:lpstr>
      <vt:lpstr>Seuran yleistilanne vuoden 2024 alussa</vt:lpstr>
      <vt:lpstr>Ajankohtaisia kuulumisia</vt:lpstr>
      <vt:lpstr>Höyrylaivojen regatta Lappeenrannassa lauantaina 13.7.</vt:lpstr>
      <vt:lpstr>Näsijärven Höyrylaivojen regatta, KURU </vt:lpstr>
      <vt:lpstr>      Laukansaaren kuulumisia:   Uusi huvimaja rakenteilla  Tukikohtamaksu 20 e / laiva / yö käytäntöön  Kesäkahvila starttaa 29.6  Karvalakiregatta Laukansaaressa 5.10</vt:lpstr>
      <vt:lpstr>Uusi julkaisu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höyrypursiseuran virtuaalinen  kevätseminaari</dc:title>
  <dc:creator>Puro, Sohvi</dc:creator>
  <cp:lastModifiedBy>Puro, Sohvi</cp:lastModifiedBy>
  <cp:revision>5</cp:revision>
  <dcterms:created xsi:type="dcterms:W3CDTF">2024-02-15T18:11:34Z</dcterms:created>
  <dcterms:modified xsi:type="dcterms:W3CDTF">2024-03-11T06:34:12Z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